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62" r:id="rId4"/>
    <p:sldId id="263" r:id="rId5"/>
    <p:sldId id="271" r:id="rId6"/>
    <p:sldId id="270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Gabriela Alarcón Montenegro" initials="MGA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08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A1B95-8096-483E-937F-B7117F22143A}" type="doc">
      <dgm:prSet loTypeId="urn:microsoft.com/office/officeart/2005/8/layout/process1" loCatId="process" qsTypeId="urn:microsoft.com/office/officeart/2005/8/quickstyle/simple1#1" qsCatId="simple" csTypeId="urn:microsoft.com/office/officeart/2005/8/colors/accent1_1#1" csCatId="accent1" phldr="1"/>
      <dgm:spPr/>
    </dgm:pt>
    <dgm:pt modelId="{B9356EF3-F2BD-44EF-8989-A8C6F68A9C26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b="1" dirty="0">
              <a:sym typeface="+mn-ea"/>
            </a:rPr>
            <a:t>Aumento en la proporción de personas económicamente dependientes </a:t>
          </a:r>
          <a:endParaRPr lang="zh-CN" altLang="en-US" sz="1200" b="1" dirty="0"/>
        </a:p>
      </dgm:t>
    </dgm:pt>
    <dgm:pt modelId="{42B40A37-3B74-4139-88E7-27DB8ADAFB3B}" type="parTrans" cxnId="{420779FC-E071-4A06-B525-B747BE366293}">
      <dgm:prSet/>
      <dgm:spPr/>
      <dgm:t>
        <a:bodyPr/>
        <a:lstStyle/>
        <a:p>
          <a:endParaRPr lang="es-ES"/>
        </a:p>
      </dgm:t>
    </dgm:pt>
    <dgm:pt modelId="{E862CC6F-EE5F-4708-AD0C-4AFC083AC1E9}" type="sibTrans" cxnId="{420779FC-E071-4A06-B525-B747BE36629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/>
        </a:p>
      </dgm:t>
    </dgm:pt>
    <dgm:pt modelId="{EDABB1AF-A433-4877-8BF8-9FA85F924A2C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b="1" dirty="0">
              <a:sym typeface="+mn-ea"/>
            </a:rPr>
            <a:t>Personas adultas mayores diversas: </a:t>
          </a:r>
          <a:endParaRPr lang="es-ES" altLang="en-US" sz="1200" b="1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dirty="0">
              <a:sym typeface="+mn-ea"/>
            </a:rPr>
            <a:t>Pobreza y empobrecimiento progresivo, discapacidad, edad muy avanzada, LGBTI, Indígenas y </a:t>
          </a:r>
          <a:r>
            <a:rPr lang="es-ES" altLang="en-US" sz="1200" dirty="0" smtClean="0">
              <a:sym typeface="+mn-ea"/>
            </a:rPr>
            <a:t>negras</a:t>
          </a:r>
          <a:r>
            <a:rPr lang="es-ES" altLang="en-US" sz="1200" dirty="0">
              <a:sym typeface="+mn-ea"/>
            </a:rPr>
            <a:t>, </a:t>
          </a:r>
          <a:r>
            <a:rPr lang="es-ES" altLang="en-US" sz="1200" dirty="0" smtClean="0">
              <a:sym typeface="+mn-ea"/>
            </a:rPr>
            <a:t>movilidad </a:t>
          </a:r>
          <a:r>
            <a:rPr lang="es-ES" altLang="en-US" sz="1200" dirty="0">
              <a:sym typeface="+mn-ea"/>
            </a:rPr>
            <a:t>humana, enfermedades degenerativas y sin cuidados </a:t>
          </a:r>
          <a:r>
            <a:rPr lang="es-ES" altLang="en-US" sz="1200" dirty="0" smtClean="0">
              <a:sym typeface="+mn-ea"/>
            </a:rPr>
            <a:t>paliativos, </a:t>
          </a:r>
          <a:r>
            <a:rPr lang="es-ES" altLang="en-US" sz="1200" dirty="0">
              <a:sym typeface="+mn-ea"/>
            </a:rPr>
            <a:t>residentes rurales </a:t>
          </a:r>
          <a:endParaRPr lang="zh-CN" altLang="en-US" sz="1200" dirty="0"/>
        </a:p>
      </dgm:t>
    </dgm:pt>
    <dgm:pt modelId="{22507475-337D-4D08-A27D-19453A1EC4B8}" type="parTrans" cxnId="{F97D1E4A-413C-4FEE-9BF0-85AFCB420E86}">
      <dgm:prSet/>
      <dgm:spPr/>
      <dgm:t>
        <a:bodyPr/>
        <a:lstStyle/>
        <a:p>
          <a:endParaRPr lang="es-ES"/>
        </a:p>
      </dgm:t>
    </dgm:pt>
    <dgm:pt modelId="{3E1956DE-23F8-4761-8F76-7ABD5A8AE770}" type="sibTrans" cxnId="{F97D1E4A-413C-4FEE-9BF0-85AFCB420E8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/>
        </a:p>
      </dgm:t>
    </dgm:pt>
    <dgm:pt modelId="{16C98B6D-CC9A-459C-A148-3249240D3586}">
      <dgm:prSet phldrT="[Texto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dirty="0">
              <a:sym typeface="+mn-ea"/>
            </a:rPr>
            <a:t>-  Sistema de protección y cuidados mas prolongado 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dirty="0">
              <a:sym typeface="+mn-ea"/>
            </a:rPr>
            <a:t>-  Sistema de Pensiones Sostenibles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dirty="0">
              <a:sym typeface="+mn-ea"/>
            </a:rPr>
            <a:t>-  Modelos de intervención ajustados a las diversidades de las </a:t>
          </a:r>
          <a:r>
            <a:rPr lang="es-ES" altLang="en-US" sz="1200" dirty="0" smtClean="0">
              <a:sym typeface="+mn-ea"/>
            </a:rPr>
            <a:t>personas adultas mayores</a:t>
          </a:r>
          <a:endParaRPr lang="es-ES" altLang="en-US" sz="1200" dirty="0">
            <a:sym typeface="+mn-ea"/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 sz="1200" dirty="0"/>
            <a:t>- Enfoque intergeneracional</a:t>
          </a:r>
        </a:p>
      </dgm:t>
    </dgm:pt>
    <dgm:pt modelId="{B2C4969C-7F63-4CB2-9C9A-A6F67CF17685}" type="parTrans" cxnId="{1A3DA5C4-74A9-4BCB-B094-43D4B6295B79}">
      <dgm:prSet/>
      <dgm:spPr/>
      <dgm:t>
        <a:bodyPr/>
        <a:lstStyle/>
        <a:p>
          <a:endParaRPr lang="es-ES"/>
        </a:p>
      </dgm:t>
    </dgm:pt>
    <dgm:pt modelId="{D9B5BE56-AD46-4CF8-8D6E-63CE26896AAC}" type="sibTrans" cxnId="{1A3DA5C4-74A9-4BCB-B094-43D4B6295B79}">
      <dgm:prSet/>
      <dgm:spPr/>
      <dgm:t>
        <a:bodyPr/>
        <a:lstStyle/>
        <a:p>
          <a:endParaRPr lang="es-ES"/>
        </a:p>
      </dgm:t>
    </dgm:pt>
    <dgm:pt modelId="{23E08954-DEFC-4A8C-B951-725E72315086}" type="pres">
      <dgm:prSet presAssocID="{F3AA1B95-8096-483E-937F-B7117F22143A}" presName="Name0" presStyleCnt="0">
        <dgm:presLayoutVars>
          <dgm:dir/>
          <dgm:resizeHandles val="exact"/>
        </dgm:presLayoutVars>
      </dgm:prSet>
      <dgm:spPr/>
    </dgm:pt>
    <dgm:pt modelId="{A9558FAE-AE26-43A7-A5EC-E1594E2B2F93}" type="pres">
      <dgm:prSet presAssocID="{B9356EF3-F2BD-44EF-8989-A8C6F68A9C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77158-A490-49C0-92A3-E1F3F4A134D1}" type="pres">
      <dgm:prSet presAssocID="{E862CC6F-EE5F-4708-AD0C-4AFC083AC1E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66543E3-7169-4994-AA48-DBEAD952B2D7}" type="pres">
      <dgm:prSet presAssocID="{E862CC6F-EE5F-4708-AD0C-4AFC083AC1E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0C6A0E2D-4913-46C1-A93F-3832E34B4A9D}" type="pres">
      <dgm:prSet presAssocID="{EDABB1AF-A433-4877-8BF8-9FA85F924A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462591-2085-43A2-8617-BA9721C35F9F}" type="pres">
      <dgm:prSet presAssocID="{3E1956DE-23F8-4761-8F76-7ABD5A8AE77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0328CDC-AC5A-41D2-969E-7D80009105F2}" type="pres">
      <dgm:prSet presAssocID="{3E1956DE-23F8-4761-8F76-7ABD5A8AE77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507274D1-9FFA-4CA1-8C30-ADC25E352D22}" type="pres">
      <dgm:prSet presAssocID="{16C98B6D-CC9A-459C-A148-3249240D358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9921CF-91E5-44FC-8E34-56A0F4EFAC43}" type="presOf" srcId="{B9356EF3-F2BD-44EF-8989-A8C6F68A9C26}" destId="{A9558FAE-AE26-43A7-A5EC-E1594E2B2F93}" srcOrd="0" destOrd="0" presId="urn:microsoft.com/office/officeart/2005/8/layout/process1"/>
    <dgm:cxn modelId="{F9C31B8E-943B-4D3F-B1A3-7EBBBC74463D}" type="presOf" srcId="{3E1956DE-23F8-4761-8F76-7ABD5A8AE770}" destId="{F0328CDC-AC5A-41D2-969E-7D80009105F2}" srcOrd="1" destOrd="0" presId="urn:microsoft.com/office/officeart/2005/8/layout/process1"/>
    <dgm:cxn modelId="{9F5606D5-EDFB-4470-8E17-C2CE770883D8}" type="presOf" srcId="{3E1956DE-23F8-4761-8F76-7ABD5A8AE770}" destId="{18462591-2085-43A2-8617-BA9721C35F9F}" srcOrd="0" destOrd="0" presId="urn:microsoft.com/office/officeart/2005/8/layout/process1"/>
    <dgm:cxn modelId="{7B45844E-AB0F-4058-9EF7-ACB06FAA5BFD}" type="presOf" srcId="{16C98B6D-CC9A-459C-A148-3249240D3586}" destId="{507274D1-9FFA-4CA1-8C30-ADC25E352D22}" srcOrd="0" destOrd="0" presId="urn:microsoft.com/office/officeart/2005/8/layout/process1"/>
    <dgm:cxn modelId="{420779FC-E071-4A06-B525-B747BE366293}" srcId="{F3AA1B95-8096-483E-937F-B7117F22143A}" destId="{B9356EF3-F2BD-44EF-8989-A8C6F68A9C26}" srcOrd="0" destOrd="0" parTransId="{42B40A37-3B74-4139-88E7-27DB8ADAFB3B}" sibTransId="{E862CC6F-EE5F-4708-AD0C-4AFC083AC1E9}"/>
    <dgm:cxn modelId="{E27E8519-8FEB-4C67-B1DA-A4AB038A6FFC}" type="presOf" srcId="{EDABB1AF-A433-4877-8BF8-9FA85F924A2C}" destId="{0C6A0E2D-4913-46C1-A93F-3832E34B4A9D}" srcOrd="0" destOrd="0" presId="urn:microsoft.com/office/officeart/2005/8/layout/process1"/>
    <dgm:cxn modelId="{8050271F-80EC-4FFE-A337-46BE1338FE1C}" type="presOf" srcId="{F3AA1B95-8096-483E-937F-B7117F22143A}" destId="{23E08954-DEFC-4A8C-B951-725E72315086}" srcOrd="0" destOrd="0" presId="urn:microsoft.com/office/officeart/2005/8/layout/process1"/>
    <dgm:cxn modelId="{1A3DA5C4-74A9-4BCB-B094-43D4B6295B79}" srcId="{F3AA1B95-8096-483E-937F-B7117F22143A}" destId="{16C98B6D-CC9A-459C-A148-3249240D3586}" srcOrd="2" destOrd="0" parTransId="{B2C4969C-7F63-4CB2-9C9A-A6F67CF17685}" sibTransId="{D9B5BE56-AD46-4CF8-8D6E-63CE26896AAC}"/>
    <dgm:cxn modelId="{F97D1E4A-413C-4FEE-9BF0-85AFCB420E86}" srcId="{F3AA1B95-8096-483E-937F-B7117F22143A}" destId="{EDABB1AF-A433-4877-8BF8-9FA85F924A2C}" srcOrd="1" destOrd="0" parTransId="{22507475-337D-4D08-A27D-19453A1EC4B8}" sibTransId="{3E1956DE-23F8-4761-8F76-7ABD5A8AE770}"/>
    <dgm:cxn modelId="{5EC7FFF5-B4DF-43D7-90F9-7F99806A3246}" type="presOf" srcId="{E862CC6F-EE5F-4708-AD0C-4AFC083AC1E9}" destId="{56077158-A490-49C0-92A3-E1F3F4A134D1}" srcOrd="0" destOrd="0" presId="urn:microsoft.com/office/officeart/2005/8/layout/process1"/>
    <dgm:cxn modelId="{479A017F-7539-42B1-9530-C0846FD1F5E7}" type="presOf" srcId="{E862CC6F-EE5F-4708-AD0C-4AFC083AC1E9}" destId="{866543E3-7169-4994-AA48-DBEAD952B2D7}" srcOrd="1" destOrd="0" presId="urn:microsoft.com/office/officeart/2005/8/layout/process1"/>
    <dgm:cxn modelId="{AC026837-6611-4A54-8357-F80A31CAED66}" type="presParOf" srcId="{23E08954-DEFC-4A8C-B951-725E72315086}" destId="{A9558FAE-AE26-43A7-A5EC-E1594E2B2F93}" srcOrd="0" destOrd="0" presId="urn:microsoft.com/office/officeart/2005/8/layout/process1"/>
    <dgm:cxn modelId="{F331D436-276D-440D-A878-814DB827AA12}" type="presParOf" srcId="{23E08954-DEFC-4A8C-B951-725E72315086}" destId="{56077158-A490-49C0-92A3-E1F3F4A134D1}" srcOrd="1" destOrd="0" presId="urn:microsoft.com/office/officeart/2005/8/layout/process1"/>
    <dgm:cxn modelId="{2000D6E8-3170-4012-AD0F-4E7A66CA7DA8}" type="presParOf" srcId="{56077158-A490-49C0-92A3-E1F3F4A134D1}" destId="{866543E3-7169-4994-AA48-DBEAD952B2D7}" srcOrd="0" destOrd="0" presId="urn:microsoft.com/office/officeart/2005/8/layout/process1"/>
    <dgm:cxn modelId="{727D6435-2070-4594-8CEA-A89E7BF41F24}" type="presParOf" srcId="{23E08954-DEFC-4A8C-B951-725E72315086}" destId="{0C6A0E2D-4913-46C1-A93F-3832E34B4A9D}" srcOrd="2" destOrd="0" presId="urn:microsoft.com/office/officeart/2005/8/layout/process1"/>
    <dgm:cxn modelId="{88B0FFEA-ABF6-4FB5-9E17-ECDAFDB4B81C}" type="presParOf" srcId="{23E08954-DEFC-4A8C-B951-725E72315086}" destId="{18462591-2085-43A2-8617-BA9721C35F9F}" srcOrd="3" destOrd="0" presId="urn:microsoft.com/office/officeart/2005/8/layout/process1"/>
    <dgm:cxn modelId="{0E1CF1D9-DCAE-41F8-B6AB-A531C21704AF}" type="presParOf" srcId="{18462591-2085-43A2-8617-BA9721C35F9F}" destId="{F0328CDC-AC5A-41D2-969E-7D80009105F2}" srcOrd="0" destOrd="0" presId="urn:microsoft.com/office/officeart/2005/8/layout/process1"/>
    <dgm:cxn modelId="{54D32D1A-03AE-4736-9B40-BDC4311AE368}" type="presParOf" srcId="{23E08954-DEFC-4A8C-B951-725E72315086}" destId="{507274D1-9FFA-4CA1-8C30-ADC25E352D2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86FFE-1E9B-4E99-B6A6-88434E7D430C}" type="doc">
      <dgm:prSet loTypeId="urn:microsoft.com/office/officeart/2008/layout/VerticalCurvedList#1" loCatId="list" qsTypeId="urn:microsoft.com/office/officeart/2005/8/quickstyle/simple1#2" qsCatId="simple" csTypeId="urn:microsoft.com/office/officeart/2005/8/colors/accent3_5#1" csCatId="accent3" phldr="1"/>
      <dgm:spPr/>
      <dgm:t>
        <a:bodyPr/>
        <a:lstStyle/>
        <a:p>
          <a:endParaRPr lang="es-ES"/>
        </a:p>
      </dgm:t>
    </dgm:pt>
    <dgm:pt modelId="{DAC68FE0-F6A5-4907-AF04-B2D30B1CFF95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</a:rPr>
            <a:t>Ministerios: MIES, MIDUVI, MINEDUC, MSP, MDT, MJDHC</a:t>
          </a:r>
          <a:endParaRPr lang="es-ES" sz="1400" b="1" dirty="0">
            <a:solidFill>
              <a:schemeClr val="tx1"/>
            </a:solidFill>
          </a:endParaRPr>
        </a:p>
      </dgm:t>
    </dgm:pt>
    <dgm:pt modelId="{D562A851-A6F9-4683-99D8-0AC6BC7D5683}" type="parTrans" cxnId="{0B2A8F91-0B5C-4E2B-8265-45E678FD0D87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806305BA-A024-4FDF-84E5-F047F4404562}" type="sibTrans" cxnId="{0B2A8F91-0B5C-4E2B-8265-45E678FD0D87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DA4C0269-3468-46BB-8FAA-1FC929A4942D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</a:rPr>
            <a:t>Secretaría del Deporte, SENESCYT, SETEC, </a:t>
          </a:r>
          <a:r>
            <a:rPr lang="es-ES" sz="1400" dirty="0" smtClean="0">
              <a:solidFill>
                <a:schemeClr val="tx1"/>
              </a:solidFill>
            </a:rPr>
            <a:t>Senplades, </a:t>
          </a:r>
          <a:endParaRPr lang="es-ES" sz="1400" b="1" dirty="0">
            <a:solidFill>
              <a:schemeClr val="tx1"/>
            </a:solidFill>
          </a:endParaRPr>
        </a:p>
      </dgm:t>
    </dgm:pt>
    <dgm:pt modelId="{554D8459-6356-4679-8421-BFFB0F4C5361}" type="parTrans" cxnId="{4439BFE5-78F4-4387-95B6-71E56BDE1A10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6DB7E500-EF54-4AD6-99C0-DB6E3A680908}" type="sibTrans" cxnId="{4439BFE5-78F4-4387-95B6-71E56BDE1A10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14E0F82D-5FBA-4F4B-8138-4E89C3626513}">
      <dgm:prSet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</a:rPr>
            <a:t>Consejo Nacional para la Igualdad Intergeneracional </a:t>
          </a:r>
          <a:endParaRPr lang="es-ES" sz="1400" b="1" dirty="0">
            <a:solidFill>
              <a:schemeClr val="tx1"/>
            </a:solidFill>
          </a:endParaRPr>
        </a:p>
      </dgm:t>
    </dgm:pt>
    <dgm:pt modelId="{A72960DF-EEAD-4636-B3E6-3B26E06FC662}" type="parTrans" cxnId="{01807A09-4A28-460C-8955-EF7D3843059C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73FF4D30-C440-4822-9F42-50EC40D368FE}" type="sibTrans" cxnId="{01807A09-4A28-460C-8955-EF7D3843059C}">
      <dgm:prSet/>
      <dgm:spPr/>
      <dgm:t>
        <a:bodyPr/>
        <a:lstStyle/>
        <a:p>
          <a:endParaRPr lang="es-ES" sz="1400" b="1">
            <a:solidFill>
              <a:schemeClr val="tx1"/>
            </a:solidFill>
          </a:endParaRPr>
        </a:p>
      </dgm:t>
    </dgm:pt>
    <dgm:pt modelId="{C6C9B426-0A0E-4C1F-9C20-4FB59C48AB47}">
      <dgm:prSet phldrT="[Texto]" custT="1"/>
      <dgm:spPr/>
      <dgm:t>
        <a:bodyPr/>
        <a:lstStyle/>
        <a:p>
          <a:pPr algn="ctr"/>
          <a:r>
            <a:rPr lang="es-ES" sz="1400" b="1" dirty="0" smtClean="0">
              <a:solidFill>
                <a:schemeClr val="tx1"/>
              </a:solidFill>
            </a:rPr>
            <a:t>Secretaría Técnica Plan Toda una Vida</a:t>
          </a:r>
          <a:endParaRPr lang="es-ES" sz="1400" b="1" dirty="0">
            <a:solidFill>
              <a:schemeClr val="tx1"/>
            </a:solidFill>
          </a:endParaRPr>
        </a:p>
      </dgm:t>
    </dgm:pt>
    <dgm:pt modelId="{A6AB3C36-3B59-45FF-BF25-6A58E6BF7BFF}" type="parTrans" cxnId="{D6E67618-5F9C-4643-B8AD-98BAE31E9675}">
      <dgm:prSet/>
      <dgm:spPr/>
      <dgm:t>
        <a:bodyPr/>
        <a:lstStyle/>
        <a:p>
          <a:endParaRPr lang="es-ES"/>
        </a:p>
      </dgm:t>
    </dgm:pt>
    <dgm:pt modelId="{579F49F2-D696-4FA9-8559-02CF6A5B4A38}" type="sibTrans" cxnId="{D6E67618-5F9C-4643-B8AD-98BAE31E9675}">
      <dgm:prSet/>
      <dgm:spPr/>
      <dgm:t>
        <a:bodyPr/>
        <a:lstStyle/>
        <a:p>
          <a:endParaRPr lang="es-ES"/>
        </a:p>
      </dgm:t>
    </dgm:pt>
    <dgm:pt modelId="{D0327B30-9A47-42DE-8117-FFE76A46C0DF}" type="pres">
      <dgm:prSet presAssocID="{5C786FFE-1E9B-4E99-B6A6-88434E7D43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02A61D8-DFF3-446F-8735-8FB6E3C6C219}" type="pres">
      <dgm:prSet presAssocID="{5C786FFE-1E9B-4E99-B6A6-88434E7D430C}" presName="Name1" presStyleCnt="0"/>
      <dgm:spPr/>
    </dgm:pt>
    <dgm:pt modelId="{5066D342-1D49-4F01-A0A3-9B75207CE4F5}" type="pres">
      <dgm:prSet presAssocID="{5C786FFE-1E9B-4E99-B6A6-88434E7D430C}" presName="cycle" presStyleCnt="0"/>
      <dgm:spPr/>
    </dgm:pt>
    <dgm:pt modelId="{5E108BBD-4585-4C31-AD57-304FDBD31F69}" type="pres">
      <dgm:prSet presAssocID="{5C786FFE-1E9B-4E99-B6A6-88434E7D430C}" presName="srcNode" presStyleLbl="node1" presStyleIdx="0" presStyleCnt="4"/>
      <dgm:spPr/>
    </dgm:pt>
    <dgm:pt modelId="{1C631DFB-A538-4AB4-A948-0F131C7812F4}" type="pres">
      <dgm:prSet presAssocID="{5C786FFE-1E9B-4E99-B6A6-88434E7D430C}" presName="conn" presStyleLbl="parChTrans1D2" presStyleIdx="0" presStyleCnt="1"/>
      <dgm:spPr/>
      <dgm:t>
        <a:bodyPr/>
        <a:lstStyle/>
        <a:p>
          <a:endParaRPr lang="es-ES"/>
        </a:p>
      </dgm:t>
    </dgm:pt>
    <dgm:pt modelId="{B1E2FE9B-76FE-47B8-A470-5A1F834B34ED}" type="pres">
      <dgm:prSet presAssocID="{5C786FFE-1E9B-4E99-B6A6-88434E7D430C}" presName="extraNode" presStyleLbl="node1" presStyleIdx="0" presStyleCnt="4"/>
      <dgm:spPr/>
    </dgm:pt>
    <dgm:pt modelId="{8679BCA4-4E92-43C5-8087-206092BF1AFB}" type="pres">
      <dgm:prSet presAssocID="{5C786FFE-1E9B-4E99-B6A6-88434E7D430C}" presName="dstNode" presStyleLbl="node1" presStyleIdx="0" presStyleCnt="4"/>
      <dgm:spPr/>
    </dgm:pt>
    <dgm:pt modelId="{F7C9416A-30CA-4206-AE6B-8FEB251F4846}" type="pres">
      <dgm:prSet presAssocID="{C6C9B426-0A0E-4C1F-9C20-4FB59C48AB47}" presName="text_1" presStyleLbl="node1" presStyleIdx="0" presStyleCnt="4" custLinFactNeighborX="-38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66FD3E-9310-424F-BEF3-4B99C86D43F8}" type="pres">
      <dgm:prSet presAssocID="{C6C9B426-0A0E-4C1F-9C20-4FB59C48AB47}" presName="accent_1" presStyleCnt="0"/>
      <dgm:spPr/>
    </dgm:pt>
    <dgm:pt modelId="{9546BC59-A06F-4017-B6FB-D020B937E81B}" type="pres">
      <dgm:prSet presAssocID="{C6C9B426-0A0E-4C1F-9C20-4FB59C48AB47}" presName="accentRepeatNode" presStyleLbl="solidFgAcc1" presStyleIdx="0" presStyleCnt="4"/>
      <dgm:spPr>
        <a:prstGeom prst="leftRightArrowCallout">
          <a:avLst/>
        </a:prstGeom>
      </dgm:spPr>
    </dgm:pt>
    <dgm:pt modelId="{16B9FF8F-C556-4A24-A543-D25BBEE56601}" type="pres">
      <dgm:prSet presAssocID="{DAC68FE0-F6A5-4907-AF04-B2D30B1CFF9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F8C256-2CA6-4ADA-89EE-6CBD870CA2C2}" type="pres">
      <dgm:prSet presAssocID="{DAC68FE0-F6A5-4907-AF04-B2D30B1CFF95}" presName="accent_2" presStyleCnt="0"/>
      <dgm:spPr/>
    </dgm:pt>
    <dgm:pt modelId="{46534D61-1AF3-4F94-AD6D-4AAB0F55BBDC}" type="pres">
      <dgm:prSet presAssocID="{DAC68FE0-F6A5-4907-AF04-B2D30B1CFF95}" presName="accentRepeatNode" presStyleLbl="solidFgAcc1" presStyleIdx="1" presStyleCnt="4"/>
      <dgm:spPr>
        <a:prstGeom prst="leftRightArrowCallout">
          <a:avLst/>
        </a:prstGeom>
      </dgm:spPr>
    </dgm:pt>
    <dgm:pt modelId="{8F8C8B1E-AC19-48E4-8E1D-834A36E5EDCA}" type="pres">
      <dgm:prSet presAssocID="{DA4C0269-3468-46BB-8FAA-1FC929A494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96EFCA-F9AD-4912-90D9-024E0B8056DD}" type="pres">
      <dgm:prSet presAssocID="{DA4C0269-3468-46BB-8FAA-1FC929A4942D}" presName="accent_3" presStyleCnt="0"/>
      <dgm:spPr/>
    </dgm:pt>
    <dgm:pt modelId="{0F58912D-3571-43C5-96A7-C8A694D5624C}" type="pres">
      <dgm:prSet presAssocID="{DA4C0269-3468-46BB-8FAA-1FC929A4942D}" presName="accentRepeatNode" presStyleLbl="solidFgAcc1" presStyleIdx="2" presStyleCnt="4"/>
      <dgm:spPr>
        <a:prstGeom prst="leftRightArrowCallout">
          <a:avLst/>
        </a:prstGeom>
      </dgm:spPr>
    </dgm:pt>
    <dgm:pt modelId="{A9E7A2E6-7434-42B4-BB85-0CA627493675}" type="pres">
      <dgm:prSet presAssocID="{14E0F82D-5FBA-4F4B-8138-4E89C36265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0F07C7-8257-488C-A422-1BCFB95297C7}" type="pres">
      <dgm:prSet presAssocID="{14E0F82D-5FBA-4F4B-8138-4E89C3626513}" presName="accent_4" presStyleCnt="0"/>
      <dgm:spPr/>
    </dgm:pt>
    <dgm:pt modelId="{7461A0D9-8289-468C-A815-EBC7B4EF7989}" type="pres">
      <dgm:prSet presAssocID="{14E0F82D-5FBA-4F4B-8138-4E89C3626513}" presName="accentRepeatNode" presStyleLbl="solidFgAcc1" presStyleIdx="3" presStyleCnt="4"/>
      <dgm:spPr>
        <a:prstGeom prst="leftRightArrowCallout">
          <a:avLst/>
        </a:prstGeom>
      </dgm:spPr>
    </dgm:pt>
  </dgm:ptLst>
  <dgm:cxnLst>
    <dgm:cxn modelId="{508A2522-89C0-46B6-A764-25BCCA555D24}" type="presOf" srcId="{DA4C0269-3468-46BB-8FAA-1FC929A4942D}" destId="{8F8C8B1E-AC19-48E4-8E1D-834A36E5EDCA}" srcOrd="0" destOrd="0" presId="urn:microsoft.com/office/officeart/2008/layout/VerticalCurvedList#1"/>
    <dgm:cxn modelId="{4439BFE5-78F4-4387-95B6-71E56BDE1A10}" srcId="{5C786FFE-1E9B-4E99-B6A6-88434E7D430C}" destId="{DA4C0269-3468-46BB-8FAA-1FC929A4942D}" srcOrd="2" destOrd="0" parTransId="{554D8459-6356-4679-8421-BFFB0F4C5361}" sibTransId="{6DB7E500-EF54-4AD6-99C0-DB6E3A680908}"/>
    <dgm:cxn modelId="{01807A09-4A28-460C-8955-EF7D3843059C}" srcId="{5C786FFE-1E9B-4E99-B6A6-88434E7D430C}" destId="{14E0F82D-5FBA-4F4B-8138-4E89C3626513}" srcOrd="3" destOrd="0" parTransId="{A72960DF-EEAD-4636-B3E6-3B26E06FC662}" sibTransId="{73FF4D30-C440-4822-9F42-50EC40D368FE}"/>
    <dgm:cxn modelId="{32212000-1045-4ABE-9D80-537A21DC7299}" type="presOf" srcId="{C6C9B426-0A0E-4C1F-9C20-4FB59C48AB47}" destId="{F7C9416A-30CA-4206-AE6B-8FEB251F4846}" srcOrd="0" destOrd="0" presId="urn:microsoft.com/office/officeart/2008/layout/VerticalCurvedList#1"/>
    <dgm:cxn modelId="{A53F0C48-E216-4165-B371-96351197450D}" type="presOf" srcId="{579F49F2-D696-4FA9-8559-02CF6A5B4A38}" destId="{1C631DFB-A538-4AB4-A948-0F131C7812F4}" srcOrd="0" destOrd="0" presId="urn:microsoft.com/office/officeart/2008/layout/VerticalCurvedList#1"/>
    <dgm:cxn modelId="{176AA515-4CE6-4C54-BE79-47B5F3C497FF}" type="presOf" srcId="{DAC68FE0-F6A5-4907-AF04-B2D30B1CFF95}" destId="{16B9FF8F-C556-4A24-A543-D25BBEE56601}" srcOrd="0" destOrd="0" presId="urn:microsoft.com/office/officeart/2008/layout/VerticalCurvedList#1"/>
    <dgm:cxn modelId="{0B2A8F91-0B5C-4E2B-8265-45E678FD0D87}" srcId="{5C786FFE-1E9B-4E99-B6A6-88434E7D430C}" destId="{DAC68FE0-F6A5-4907-AF04-B2D30B1CFF95}" srcOrd="1" destOrd="0" parTransId="{D562A851-A6F9-4683-99D8-0AC6BC7D5683}" sibTransId="{806305BA-A024-4FDF-84E5-F047F4404562}"/>
    <dgm:cxn modelId="{D6E67618-5F9C-4643-B8AD-98BAE31E9675}" srcId="{5C786FFE-1E9B-4E99-B6A6-88434E7D430C}" destId="{C6C9B426-0A0E-4C1F-9C20-4FB59C48AB47}" srcOrd="0" destOrd="0" parTransId="{A6AB3C36-3B59-45FF-BF25-6A58E6BF7BFF}" sibTransId="{579F49F2-D696-4FA9-8559-02CF6A5B4A38}"/>
    <dgm:cxn modelId="{B1C90A16-1375-4E16-AEF4-5A7DE84496E1}" type="presOf" srcId="{5C786FFE-1E9B-4E99-B6A6-88434E7D430C}" destId="{D0327B30-9A47-42DE-8117-FFE76A46C0DF}" srcOrd="0" destOrd="0" presId="urn:microsoft.com/office/officeart/2008/layout/VerticalCurvedList#1"/>
    <dgm:cxn modelId="{15049208-1CC3-4901-8D36-381AE27BF789}" type="presOf" srcId="{14E0F82D-5FBA-4F4B-8138-4E89C3626513}" destId="{A9E7A2E6-7434-42B4-BB85-0CA627493675}" srcOrd="0" destOrd="0" presId="urn:microsoft.com/office/officeart/2008/layout/VerticalCurvedList#1"/>
    <dgm:cxn modelId="{5DDF6189-0FA0-4D58-A811-B5903B5F775B}" type="presParOf" srcId="{D0327B30-9A47-42DE-8117-FFE76A46C0DF}" destId="{702A61D8-DFF3-446F-8735-8FB6E3C6C219}" srcOrd="0" destOrd="0" presId="urn:microsoft.com/office/officeart/2008/layout/VerticalCurvedList#1"/>
    <dgm:cxn modelId="{16A329C1-34B3-4700-969C-08561BFEBBB5}" type="presParOf" srcId="{702A61D8-DFF3-446F-8735-8FB6E3C6C219}" destId="{5066D342-1D49-4F01-A0A3-9B75207CE4F5}" srcOrd="0" destOrd="0" presId="urn:microsoft.com/office/officeart/2008/layout/VerticalCurvedList#1"/>
    <dgm:cxn modelId="{E0FF4520-F0EB-4130-A187-6D0537562CF3}" type="presParOf" srcId="{5066D342-1D49-4F01-A0A3-9B75207CE4F5}" destId="{5E108BBD-4585-4C31-AD57-304FDBD31F69}" srcOrd="0" destOrd="0" presId="urn:microsoft.com/office/officeart/2008/layout/VerticalCurvedList#1"/>
    <dgm:cxn modelId="{83BAE528-3878-4402-B967-610AE17F3DBF}" type="presParOf" srcId="{5066D342-1D49-4F01-A0A3-9B75207CE4F5}" destId="{1C631DFB-A538-4AB4-A948-0F131C7812F4}" srcOrd="1" destOrd="0" presId="urn:microsoft.com/office/officeart/2008/layout/VerticalCurvedList#1"/>
    <dgm:cxn modelId="{90D80020-27B0-4F72-A22D-EDFB2C988FBD}" type="presParOf" srcId="{5066D342-1D49-4F01-A0A3-9B75207CE4F5}" destId="{B1E2FE9B-76FE-47B8-A470-5A1F834B34ED}" srcOrd="2" destOrd="0" presId="urn:microsoft.com/office/officeart/2008/layout/VerticalCurvedList#1"/>
    <dgm:cxn modelId="{91021DE7-C380-4416-9981-353C4EDDCEA7}" type="presParOf" srcId="{5066D342-1D49-4F01-A0A3-9B75207CE4F5}" destId="{8679BCA4-4E92-43C5-8087-206092BF1AFB}" srcOrd="3" destOrd="0" presId="urn:microsoft.com/office/officeart/2008/layout/VerticalCurvedList#1"/>
    <dgm:cxn modelId="{213009C5-4A16-44B4-BFDE-DF2D4E98CC6D}" type="presParOf" srcId="{702A61D8-DFF3-446F-8735-8FB6E3C6C219}" destId="{F7C9416A-30CA-4206-AE6B-8FEB251F4846}" srcOrd="1" destOrd="0" presId="urn:microsoft.com/office/officeart/2008/layout/VerticalCurvedList#1"/>
    <dgm:cxn modelId="{53EDCE13-21BF-46BE-9F67-8757E7D4D0BE}" type="presParOf" srcId="{702A61D8-DFF3-446F-8735-8FB6E3C6C219}" destId="{8B66FD3E-9310-424F-BEF3-4B99C86D43F8}" srcOrd="2" destOrd="0" presId="urn:microsoft.com/office/officeart/2008/layout/VerticalCurvedList#1"/>
    <dgm:cxn modelId="{97A3C7A6-E720-4866-8DEB-0936E5C1C8A8}" type="presParOf" srcId="{8B66FD3E-9310-424F-BEF3-4B99C86D43F8}" destId="{9546BC59-A06F-4017-B6FB-D020B937E81B}" srcOrd="0" destOrd="0" presId="urn:microsoft.com/office/officeart/2008/layout/VerticalCurvedList#1"/>
    <dgm:cxn modelId="{3C89A6D4-6E40-43F2-B71A-753EF75D8459}" type="presParOf" srcId="{702A61D8-DFF3-446F-8735-8FB6E3C6C219}" destId="{16B9FF8F-C556-4A24-A543-D25BBEE56601}" srcOrd="3" destOrd="0" presId="urn:microsoft.com/office/officeart/2008/layout/VerticalCurvedList#1"/>
    <dgm:cxn modelId="{FDDB9E21-1F48-47EE-871F-1CE1310FDCA9}" type="presParOf" srcId="{702A61D8-DFF3-446F-8735-8FB6E3C6C219}" destId="{2DF8C256-2CA6-4ADA-89EE-6CBD870CA2C2}" srcOrd="4" destOrd="0" presId="urn:microsoft.com/office/officeart/2008/layout/VerticalCurvedList#1"/>
    <dgm:cxn modelId="{4BDD4D85-DC95-4572-B0D6-04FD71E636FE}" type="presParOf" srcId="{2DF8C256-2CA6-4ADA-89EE-6CBD870CA2C2}" destId="{46534D61-1AF3-4F94-AD6D-4AAB0F55BBDC}" srcOrd="0" destOrd="0" presId="urn:microsoft.com/office/officeart/2008/layout/VerticalCurvedList#1"/>
    <dgm:cxn modelId="{BF1DB3ED-4DA0-46F7-9B9D-8876F6D84F54}" type="presParOf" srcId="{702A61D8-DFF3-446F-8735-8FB6E3C6C219}" destId="{8F8C8B1E-AC19-48E4-8E1D-834A36E5EDCA}" srcOrd="5" destOrd="0" presId="urn:microsoft.com/office/officeart/2008/layout/VerticalCurvedList#1"/>
    <dgm:cxn modelId="{CCE42CB1-61C4-49E9-ABA6-E05F2D260632}" type="presParOf" srcId="{702A61D8-DFF3-446F-8735-8FB6E3C6C219}" destId="{8096EFCA-F9AD-4912-90D9-024E0B8056DD}" srcOrd="6" destOrd="0" presId="urn:microsoft.com/office/officeart/2008/layout/VerticalCurvedList#1"/>
    <dgm:cxn modelId="{7EF3DCB6-1B33-4442-9DC9-5614D9FA235C}" type="presParOf" srcId="{8096EFCA-F9AD-4912-90D9-024E0B8056DD}" destId="{0F58912D-3571-43C5-96A7-C8A694D5624C}" srcOrd="0" destOrd="0" presId="urn:microsoft.com/office/officeart/2008/layout/VerticalCurvedList#1"/>
    <dgm:cxn modelId="{5A3C2240-B796-472D-BE2F-D0CDF8F9A962}" type="presParOf" srcId="{702A61D8-DFF3-446F-8735-8FB6E3C6C219}" destId="{A9E7A2E6-7434-42B4-BB85-0CA627493675}" srcOrd="7" destOrd="0" presId="urn:microsoft.com/office/officeart/2008/layout/VerticalCurvedList#1"/>
    <dgm:cxn modelId="{BE235F4E-CC6A-486E-A1F8-055B5C0ADD99}" type="presParOf" srcId="{702A61D8-DFF3-446F-8735-8FB6E3C6C219}" destId="{B70F07C7-8257-488C-A422-1BCFB95297C7}" srcOrd="8" destOrd="0" presId="urn:microsoft.com/office/officeart/2008/layout/VerticalCurvedList#1"/>
    <dgm:cxn modelId="{ECE67B2E-8662-4E26-A0E4-8B4F969FBCEB}" type="presParOf" srcId="{B70F07C7-8257-488C-A422-1BCFB95297C7}" destId="{7461A0D9-8289-468C-A815-EBC7B4EF7989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C658F-2A79-4D4A-8E4C-1178DA9CA875}" type="doc">
      <dgm:prSet loTypeId="urn:microsoft.com/office/officeart/2005/8/layout/process2" loCatId="process" qsTypeId="urn:microsoft.com/office/officeart/2005/8/quickstyle/simple1#3" qsCatId="simple" csTypeId="urn:microsoft.com/office/officeart/2005/8/colors/colorful5#1" csCatId="colorful" phldr="1"/>
      <dgm:spPr/>
    </dgm:pt>
    <dgm:pt modelId="{A3F9604F-D7DA-4C1F-A853-A764642CB68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1" dirty="0" smtClean="0"/>
            <a:t>Plan </a:t>
          </a:r>
        </a:p>
        <a:p>
          <a:pPr>
            <a:lnSpc>
              <a:spcPct val="100000"/>
            </a:lnSpc>
          </a:pPr>
          <a:r>
            <a:rPr lang="es-ES" b="1" dirty="0" smtClean="0"/>
            <a:t>Toda una Vida</a:t>
          </a:r>
          <a:endParaRPr lang="es-ES" dirty="0"/>
        </a:p>
      </dgm:t>
    </dgm:pt>
    <dgm:pt modelId="{264E09D4-548D-4E17-856E-9BED189E883C}" type="parTrans" cxnId="{335CEC43-3218-41A8-A92C-E591A65BE15D}">
      <dgm:prSet/>
      <dgm:spPr/>
      <dgm:t>
        <a:bodyPr/>
        <a:lstStyle/>
        <a:p>
          <a:endParaRPr lang="es-ES"/>
        </a:p>
      </dgm:t>
    </dgm:pt>
    <dgm:pt modelId="{99579538-8CF7-4DF9-AA56-C8BC3D3F441F}" type="sibTrans" cxnId="{335CEC43-3218-41A8-A92C-E591A65BE15D}">
      <dgm:prSet/>
      <dgm:spPr/>
      <dgm:t>
        <a:bodyPr/>
        <a:lstStyle/>
        <a:p>
          <a:endParaRPr lang="es-ES"/>
        </a:p>
      </dgm:t>
    </dgm:pt>
    <dgm:pt modelId="{87185195-75F5-4473-8FD7-E2E98033FA0E}">
      <dgm:prSet phldrT="[Texto]"/>
      <dgm:spPr/>
      <dgm:t>
        <a:bodyPr/>
        <a:lstStyle/>
        <a:p>
          <a:r>
            <a:rPr lang="es-ES" b="1" dirty="0" smtClean="0"/>
            <a:t>Misiones Emblemáticas</a:t>
          </a:r>
          <a:endParaRPr lang="es-ES" dirty="0"/>
        </a:p>
      </dgm:t>
    </dgm:pt>
    <dgm:pt modelId="{B649123E-902F-4ED3-AD0E-6A95FA3E4A1F}" type="parTrans" cxnId="{E0E6230E-41B7-43A5-A889-AC30AF635A29}">
      <dgm:prSet/>
      <dgm:spPr/>
      <dgm:t>
        <a:bodyPr/>
        <a:lstStyle/>
        <a:p>
          <a:endParaRPr lang="es-ES"/>
        </a:p>
      </dgm:t>
    </dgm:pt>
    <dgm:pt modelId="{8649FD92-2FAA-48D1-B8F1-7AF9ADD84331}" type="sibTrans" cxnId="{E0E6230E-41B7-43A5-A889-AC30AF635A29}">
      <dgm:prSet/>
      <dgm:spPr/>
      <dgm:t>
        <a:bodyPr/>
        <a:lstStyle/>
        <a:p>
          <a:endParaRPr lang="es-ES"/>
        </a:p>
      </dgm:t>
    </dgm:pt>
    <dgm:pt modelId="{E3CEC8C9-D766-4FEA-B055-421756D75BD5}">
      <dgm:prSet phldrT="[Texto]"/>
      <dgm:spPr/>
      <dgm:t>
        <a:bodyPr/>
        <a:lstStyle/>
        <a:p>
          <a:r>
            <a:rPr lang="es-ES" b="1" dirty="0" smtClean="0"/>
            <a:t>Misión Mis Mejores Años</a:t>
          </a:r>
          <a:endParaRPr lang="es-ES" dirty="0"/>
        </a:p>
      </dgm:t>
    </dgm:pt>
    <dgm:pt modelId="{7AFABEE8-E15D-4042-9EC1-E6E4148A0F54}" type="parTrans" cxnId="{85DF9BDD-A65C-419F-8AD6-CA9D7B8F2761}">
      <dgm:prSet/>
      <dgm:spPr/>
      <dgm:t>
        <a:bodyPr/>
        <a:lstStyle/>
        <a:p>
          <a:endParaRPr lang="es-ES"/>
        </a:p>
      </dgm:t>
    </dgm:pt>
    <dgm:pt modelId="{42E2911E-A063-4F98-A072-848053B7AC27}" type="sibTrans" cxnId="{85DF9BDD-A65C-419F-8AD6-CA9D7B8F2761}">
      <dgm:prSet/>
      <dgm:spPr/>
      <dgm:t>
        <a:bodyPr/>
        <a:lstStyle/>
        <a:p>
          <a:endParaRPr lang="es-ES"/>
        </a:p>
      </dgm:t>
    </dgm:pt>
    <dgm:pt modelId="{40BDFA4A-5D92-4BD4-9326-5268B5B2E7E1}" type="pres">
      <dgm:prSet presAssocID="{5A9C658F-2A79-4D4A-8E4C-1178DA9CA875}" presName="linearFlow" presStyleCnt="0">
        <dgm:presLayoutVars>
          <dgm:resizeHandles val="exact"/>
        </dgm:presLayoutVars>
      </dgm:prSet>
      <dgm:spPr/>
    </dgm:pt>
    <dgm:pt modelId="{3DFD1C8E-B889-4980-A3FC-7935C852ADD0}" type="pres">
      <dgm:prSet presAssocID="{A3F9604F-D7DA-4C1F-A853-A764642CB6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1C828-997E-4F1B-8A46-5AE52A356B9D}" type="pres">
      <dgm:prSet presAssocID="{99579538-8CF7-4DF9-AA56-C8BC3D3F441F}" presName="sibTrans" presStyleLbl="sibTrans2D1" presStyleIdx="0" presStyleCnt="2"/>
      <dgm:spPr/>
      <dgm:t>
        <a:bodyPr/>
        <a:lstStyle/>
        <a:p>
          <a:endParaRPr lang="es-ES"/>
        </a:p>
      </dgm:t>
    </dgm:pt>
    <dgm:pt modelId="{BB9CB533-84BD-4694-919B-1AFE4B6FFE0E}" type="pres">
      <dgm:prSet presAssocID="{99579538-8CF7-4DF9-AA56-C8BC3D3F441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06D05755-9467-4E9B-B5D4-0F6C7A7B230A}" type="pres">
      <dgm:prSet presAssocID="{87185195-75F5-4473-8FD7-E2E98033FA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C8ECC-F8C0-4CBC-BBAB-A1609656F5A6}" type="pres">
      <dgm:prSet presAssocID="{8649FD92-2FAA-48D1-B8F1-7AF9ADD8433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3111C76-B043-44C1-BABB-3102317C7F57}" type="pres">
      <dgm:prSet presAssocID="{8649FD92-2FAA-48D1-B8F1-7AF9ADD8433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4F2D370-1E77-4136-B7ED-4DA4D7CF58C3}" type="pres">
      <dgm:prSet presAssocID="{E3CEC8C9-D766-4FEA-B055-421756D75B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5AB62E-700C-4C60-AED8-1B8B8AC4192F}" type="presOf" srcId="{8649FD92-2FAA-48D1-B8F1-7AF9ADD84331}" destId="{33111C76-B043-44C1-BABB-3102317C7F57}" srcOrd="1" destOrd="0" presId="urn:microsoft.com/office/officeart/2005/8/layout/process2"/>
    <dgm:cxn modelId="{38B1698A-DC68-4B1D-ABA6-09F74FDFCC30}" type="presOf" srcId="{8649FD92-2FAA-48D1-B8F1-7AF9ADD84331}" destId="{308C8ECC-F8C0-4CBC-BBAB-A1609656F5A6}" srcOrd="0" destOrd="0" presId="urn:microsoft.com/office/officeart/2005/8/layout/process2"/>
    <dgm:cxn modelId="{B796DB48-78E6-4EE6-BE73-F2B4A1CAA738}" type="presOf" srcId="{5A9C658F-2A79-4D4A-8E4C-1178DA9CA875}" destId="{40BDFA4A-5D92-4BD4-9326-5268B5B2E7E1}" srcOrd="0" destOrd="0" presId="urn:microsoft.com/office/officeart/2005/8/layout/process2"/>
    <dgm:cxn modelId="{E0E6230E-41B7-43A5-A889-AC30AF635A29}" srcId="{5A9C658F-2A79-4D4A-8E4C-1178DA9CA875}" destId="{87185195-75F5-4473-8FD7-E2E98033FA0E}" srcOrd="1" destOrd="0" parTransId="{B649123E-902F-4ED3-AD0E-6A95FA3E4A1F}" sibTransId="{8649FD92-2FAA-48D1-B8F1-7AF9ADD84331}"/>
    <dgm:cxn modelId="{6CD0A72A-1DA6-43F9-88DE-EC5E0376688E}" type="presOf" srcId="{E3CEC8C9-D766-4FEA-B055-421756D75BD5}" destId="{04F2D370-1E77-4136-B7ED-4DA4D7CF58C3}" srcOrd="0" destOrd="0" presId="urn:microsoft.com/office/officeart/2005/8/layout/process2"/>
    <dgm:cxn modelId="{8D2F935D-37E3-4B63-9198-5869E4BE872D}" type="presOf" srcId="{99579538-8CF7-4DF9-AA56-C8BC3D3F441F}" destId="{6DD1C828-997E-4F1B-8A46-5AE52A356B9D}" srcOrd="0" destOrd="0" presId="urn:microsoft.com/office/officeart/2005/8/layout/process2"/>
    <dgm:cxn modelId="{48F8C788-D65B-40E5-8931-0B478ED63D17}" type="presOf" srcId="{87185195-75F5-4473-8FD7-E2E98033FA0E}" destId="{06D05755-9467-4E9B-B5D4-0F6C7A7B230A}" srcOrd="0" destOrd="0" presId="urn:microsoft.com/office/officeart/2005/8/layout/process2"/>
    <dgm:cxn modelId="{335CEC43-3218-41A8-A92C-E591A65BE15D}" srcId="{5A9C658F-2A79-4D4A-8E4C-1178DA9CA875}" destId="{A3F9604F-D7DA-4C1F-A853-A764642CB683}" srcOrd="0" destOrd="0" parTransId="{264E09D4-548D-4E17-856E-9BED189E883C}" sibTransId="{99579538-8CF7-4DF9-AA56-C8BC3D3F441F}"/>
    <dgm:cxn modelId="{60B35728-7868-4A7B-8FFB-21F61A7E8FCA}" type="presOf" srcId="{99579538-8CF7-4DF9-AA56-C8BC3D3F441F}" destId="{BB9CB533-84BD-4694-919B-1AFE4B6FFE0E}" srcOrd="1" destOrd="0" presId="urn:microsoft.com/office/officeart/2005/8/layout/process2"/>
    <dgm:cxn modelId="{E9B66E6A-AA4D-4201-8293-647F921D774F}" type="presOf" srcId="{A3F9604F-D7DA-4C1F-A853-A764642CB683}" destId="{3DFD1C8E-B889-4980-A3FC-7935C852ADD0}" srcOrd="0" destOrd="0" presId="urn:microsoft.com/office/officeart/2005/8/layout/process2"/>
    <dgm:cxn modelId="{85DF9BDD-A65C-419F-8AD6-CA9D7B8F2761}" srcId="{5A9C658F-2A79-4D4A-8E4C-1178DA9CA875}" destId="{E3CEC8C9-D766-4FEA-B055-421756D75BD5}" srcOrd="2" destOrd="0" parTransId="{7AFABEE8-E15D-4042-9EC1-E6E4148A0F54}" sibTransId="{42E2911E-A063-4F98-A072-848053B7AC27}"/>
    <dgm:cxn modelId="{905D8D82-8DF7-4B1F-81C3-2F079473478C}" type="presParOf" srcId="{40BDFA4A-5D92-4BD4-9326-5268B5B2E7E1}" destId="{3DFD1C8E-B889-4980-A3FC-7935C852ADD0}" srcOrd="0" destOrd="0" presId="urn:microsoft.com/office/officeart/2005/8/layout/process2"/>
    <dgm:cxn modelId="{C6230F42-A0C3-45E4-8A7F-35FDB3243F67}" type="presParOf" srcId="{40BDFA4A-5D92-4BD4-9326-5268B5B2E7E1}" destId="{6DD1C828-997E-4F1B-8A46-5AE52A356B9D}" srcOrd="1" destOrd="0" presId="urn:microsoft.com/office/officeart/2005/8/layout/process2"/>
    <dgm:cxn modelId="{C4CEF26B-D7DC-497B-8CE7-150837707A16}" type="presParOf" srcId="{6DD1C828-997E-4F1B-8A46-5AE52A356B9D}" destId="{BB9CB533-84BD-4694-919B-1AFE4B6FFE0E}" srcOrd="0" destOrd="0" presId="urn:microsoft.com/office/officeart/2005/8/layout/process2"/>
    <dgm:cxn modelId="{F38EA1C0-D748-4D33-913C-893FEFC19FA2}" type="presParOf" srcId="{40BDFA4A-5D92-4BD4-9326-5268B5B2E7E1}" destId="{06D05755-9467-4E9B-B5D4-0F6C7A7B230A}" srcOrd="2" destOrd="0" presId="urn:microsoft.com/office/officeart/2005/8/layout/process2"/>
    <dgm:cxn modelId="{98C071A8-2AFC-4E86-ACDC-7E64E20D4F3F}" type="presParOf" srcId="{40BDFA4A-5D92-4BD4-9326-5268B5B2E7E1}" destId="{308C8ECC-F8C0-4CBC-BBAB-A1609656F5A6}" srcOrd="3" destOrd="0" presId="urn:microsoft.com/office/officeart/2005/8/layout/process2"/>
    <dgm:cxn modelId="{B293F63B-17E9-47C5-B135-5C6A11524C0C}" type="presParOf" srcId="{308C8ECC-F8C0-4CBC-BBAB-A1609656F5A6}" destId="{33111C76-B043-44C1-BABB-3102317C7F57}" srcOrd="0" destOrd="0" presId="urn:microsoft.com/office/officeart/2005/8/layout/process2"/>
    <dgm:cxn modelId="{4B7EEE80-89A7-4092-B513-C50B79903ECC}" type="presParOf" srcId="{40BDFA4A-5D92-4BD4-9326-5268B5B2E7E1}" destId="{04F2D370-1E77-4136-B7ED-4DA4D7CF58C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58FAE-AE26-43A7-A5EC-E1594E2B2F93}">
      <dsp:nvSpPr>
        <dsp:cNvPr id="0" name=""/>
        <dsp:cNvSpPr/>
      </dsp:nvSpPr>
      <dsp:spPr bwMode="white">
        <a:xfrm>
          <a:off x="9876" y="0"/>
          <a:ext cx="2952063" cy="1724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b="1" kern="1200" dirty="0">
              <a:sym typeface="+mn-ea"/>
            </a:rPr>
            <a:t>Aumento en la proporción de personas económicamente dependientes </a:t>
          </a:r>
          <a:endParaRPr lang="zh-CN" altLang="en-US" sz="1200" b="1" kern="1200" dirty="0"/>
        </a:p>
      </dsp:txBody>
      <dsp:txXfrm>
        <a:off x="60390" y="50514"/>
        <a:ext cx="2851035" cy="1623632"/>
      </dsp:txXfrm>
    </dsp:sp>
    <dsp:sp modelId="{56077158-A490-49C0-92A3-E1F3F4A134D1}">
      <dsp:nvSpPr>
        <dsp:cNvPr id="0" name=""/>
        <dsp:cNvSpPr/>
      </dsp:nvSpPr>
      <dsp:spPr bwMode="white">
        <a:xfrm>
          <a:off x="3257146" y="496274"/>
          <a:ext cx="625837" cy="73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3257146" y="642696"/>
        <a:ext cx="438086" cy="439267"/>
      </dsp:txXfrm>
    </dsp:sp>
    <dsp:sp modelId="{0C6A0E2D-4913-46C1-A93F-3832E34B4A9D}">
      <dsp:nvSpPr>
        <dsp:cNvPr id="0" name=""/>
        <dsp:cNvSpPr/>
      </dsp:nvSpPr>
      <dsp:spPr bwMode="white">
        <a:xfrm>
          <a:off x="4142765" y="0"/>
          <a:ext cx="2952063" cy="1724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b="1" kern="1200" dirty="0">
              <a:sym typeface="+mn-ea"/>
            </a:rPr>
            <a:t>Personas adultas mayores diversas: </a:t>
          </a:r>
          <a:endParaRPr lang="es-ES" altLang="en-US" sz="1200" b="1" kern="1200" dirty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kern="1200" dirty="0">
              <a:sym typeface="+mn-ea"/>
            </a:rPr>
            <a:t>Pobreza y empobrecimiento progresivo, discapacidad, edad muy avanzada, LGBTI, Indígenas y </a:t>
          </a:r>
          <a:r>
            <a:rPr lang="es-ES" altLang="en-US" sz="1200" kern="1200" dirty="0" smtClean="0">
              <a:sym typeface="+mn-ea"/>
            </a:rPr>
            <a:t>negras</a:t>
          </a:r>
          <a:r>
            <a:rPr lang="es-ES" altLang="en-US" sz="1200" kern="1200" dirty="0">
              <a:sym typeface="+mn-ea"/>
            </a:rPr>
            <a:t>, </a:t>
          </a:r>
          <a:r>
            <a:rPr lang="es-ES" altLang="en-US" sz="1200" kern="1200" dirty="0" smtClean="0">
              <a:sym typeface="+mn-ea"/>
            </a:rPr>
            <a:t>movilidad </a:t>
          </a:r>
          <a:r>
            <a:rPr lang="es-ES" altLang="en-US" sz="1200" kern="1200" dirty="0">
              <a:sym typeface="+mn-ea"/>
            </a:rPr>
            <a:t>humana, enfermedades degenerativas y sin cuidados </a:t>
          </a:r>
          <a:r>
            <a:rPr lang="es-ES" altLang="en-US" sz="1200" kern="1200" dirty="0" smtClean="0">
              <a:sym typeface="+mn-ea"/>
            </a:rPr>
            <a:t>paliativos, </a:t>
          </a:r>
          <a:r>
            <a:rPr lang="es-ES" altLang="en-US" sz="1200" kern="1200" dirty="0">
              <a:sym typeface="+mn-ea"/>
            </a:rPr>
            <a:t>residentes rurales </a:t>
          </a:r>
          <a:endParaRPr lang="zh-CN" altLang="en-US" sz="1200" kern="1200" dirty="0"/>
        </a:p>
      </dsp:txBody>
      <dsp:txXfrm>
        <a:off x="4193279" y="50514"/>
        <a:ext cx="2851035" cy="1623632"/>
      </dsp:txXfrm>
    </dsp:sp>
    <dsp:sp modelId="{18462591-2085-43A2-8617-BA9721C35F9F}">
      <dsp:nvSpPr>
        <dsp:cNvPr id="0" name=""/>
        <dsp:cNvSpPr/>
      </dsp:nvSpPr>
      <dsp:spPr bwMode="white">
        <a:xfrm>
          <a:off x="7390035" y="496274"/>
          <a:ext cx="625837" cy="7321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7390035" y="642696"/>
        <a:ext cx="438086" cy="439267"/>
      </dsp:txXfrm>
    </dsp:sp>
    <dsp:sp modelId="{507274D1-9FFA-4CA1-8C30-ADC25E352D22}">
      <dsp:nvSpPr>
        <dsp:cNvPr id="0" name=""/>
        <dsp:cNvSpPr/>
      </dsp:nvSpPr>
      <dsp:spPr bwMode="white">
        <a:xfrm>
          <a:off x="8275654" y="0"/>
          <a:ext cx="2952063" cy="17246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kern="1200" dirty="0">
              <a:sym typeface="+mn-ea"/>
            </a:rPr>
            <a:t>-  Sistema de protección y cuidados mas prolongado 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kern="1200" dirty="0">
              <a:sym typeface="+mn-ea"/>
            </a:rPr>
            <a:t>-  Sistema de Pensiones Sostenibles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en-US" sz="1200" kern="1200" dirty="0">
              <a:sym typeface="+mn-ea"/>
            </a:rPr>
            <a:t>-  Modelos de intervención ajustados a las diversidades de las </a:t>
          </a:r>
          <a:r>
            <a:rPr lang="es-ES" altLang="en-US" sz="1200" kern="1200" dirty="0" smtClean="0">
              <a:sym typeface="+mn-ea"/>
            </a:rPr>
            <a:t>personas adultas mayores</a:t>
          </a:r>
          <a:endParaRPr lang="es-ES" altLang="en-US" sz="1200" kern="1200" dirty="0">
            <a:sym typeface="+mn-ea"/>
          </a:endParaRP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altLang="zh-CN" sz="1200" kern="1200" dirty="0"/>
            <a:t>- Enfoque intergeneracional</a:t>
          </a:r>
        </a:p>
      </dsp:txBody>
      <dsp:txXfrm>
        <a:off x="8326168" y="50514"/>
        <a:ext cx="2851035" cy="1623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31DFB-A538-4AB4-A948-0F131C7812F4}">
      <dsp:nvSpPr>
        <dsp:cNvPr id="0" name=""/>
        <dsp:cNvSpPr/>
      </dsp:nvSpPr>
      <dsp:spPr>
        <a:xfrm>
          <a:off x="-4064502" y="-623859"/>
          <a:ext cx="4843412" cy="4843412"/>
        </a:xfrm>
        <a:prstGeom prst="blockArc">
          <a:avLst>
            <a:gd name="adj1" fmla="val 18900000"/>
            <a:gd name="adj2" fmla="val 2700000"/>
            <a:gd name="adj3" fmla="val 446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9416A-30CA-4206-AE6B-8FEB251F4846}">
      <dsp:nvSpPr>
        <dsp:cNvPr id="0" name=""/>
        <dsp:cNvSpPr/>
      </dsp:nvSpPr>
      <dsp:spPr>
        <a:xfrm>
          <a:off x="269245" y="276436"/>
          <a:ext cx="3635125" cy="55316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7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Secretaría Técnica Plan Toda una Vida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69245" y="276436"/>
        <a:ext cx="3635125" cy="553161"/>
      </dsp:txXfrm>
    </dsp:sp>
    <dsp:sp modelId="{9546BC59-A06F-4017-B6FB-D020B937E81B}">
      <dsp:nvSpPr>
        <dsp:cNvPr id="0" name=""/>
        <dsp:cNvSpPr/>
      </dsp:nvSpPr>
      <dsp:spPr>
        <a:xfrm>
          <a:off x="62417" y="207291"/>
          <a:ext cx="691451" cy="691451"/>
        </a:xfrm>
        <a:prstGeom prst="leftRight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9FF8F-C556-4A24-A543-D25BBEE56601}">
      <dsp:nvSpPr>
        <dsp:cNvPr id="0" name=""/>
        <dsp:cNvSpPr/>
      </dsp:nvSpPr>
      <dsp:spPr>
        <a:xfrm>
          <a:off x="725284" y="1106323"/>
          <a:ext cx="3317984" cy="55316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7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Ministerios: MIES, MIDUVI, MINEDUC, MSP, MDT, MJDHC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725284" y="1106323"/>
        <a:ext cx="3317984" cy="553161"/>
      </dsp:txXfrm>
    </dsp:sp>
    <dsp:sp modelId="{46534D61-1AF3-4F94-AD6D-4AAB0F55BBDC}">
      <dsp:nvSpPr>
        <dsp:cNvPr id="0" name=""/>
        <dsp:cNvSpPr/>
      </dsp:nvSpPr>
      <dsp:spPr>
        <a:xfrm>
          <a:off x="379558" y="1037177"/>
          <a:ext cx="691451" cy="691451"/>
        </a:xfrm>
        <a:prstGeom prst="leftRight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C8B1E-AC19-48E4-8E1D-834A36E5EDCA}">
      <dsp:nvSpPr>
        <dsp:cNvPr id="0" name=""/>
        <dsp:cNvSpPr/>
      </dsp:nvSpPr>
      <dsp:spPr>
        <a:xfrm>
          <a:off x="725284" y="1936209"/>
          <a:ext cx="3317984" cy="55316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7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Secretaría del Deporte, SENESCYT, SETEC, </a:t>
          </a:r>
          <a:r>
            <a:rPr lang="es-ES" sz="1400" kern="1200" dirty="0" smtClean="0">
              <a:solidFill>
                <a:schemeClr val="tx1"/>
              </a:solidFill>
            </a:rPr>
            <a:t>Senplades,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725284" y="1936209"/>
        <a:ext cx="3317984" cy="553161"/>
      </dsp:txXfrm>
    </dsp:sp>
    <dsp:sp modelId="{0F58912D-3571-43C5-96A7-C8A694D5624C}">
      <dsp:nvSpPr>
        <dsp:cNvPr id="0" name=""/>
        <dsp:cNvSpPr/>
      </dsp:nvSpPr>
      <dsp:spPr>
        <a:xfrm>
          <a:off x="379558" y="1867064"/>
          <a:ext cx="691451" cy="691451"/>
        </a:xfrm>
        <a:prstGeom prst="leftRight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2E6-7434-42B4-BB85-0CA627493675}">
      <dsp:nvSpPr>
        <dsp:cNvPr id="0" name=""/>
        <dsp:cNvSpPr/>
      </dsp:nvSpPr>
      <dsp:spPr>
        <a:xfrm>
          <a:off x="408143" y="2766095"/>
          <a:ext cx="3635125" cy="553161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72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Consejo Nacional para la Igualdad Intergeneracional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08143" y="2766095"/>
        <a:ext cx="3635125" cy="553161"/>
      </dsp:txXfrm>
    </dsp:sp>
    <dsp:sp modelId="{7461A0D9-8289-468C-A815-EBC7B4EF7989}">
      <dsp:nvSpPr>
        <dsp:cNvPr id="0" name=""/>
        <dsp:cNvSpPr/>
      </dsp:nvSpPr>
      <dsp:spPr>
        <a:xfrm>
          <a:off x="62417" y="2696950"/>
          <a:ext cx="691451" cy="691451"/>
        </a:xfrm>
        <a:prstGeom prst="leftRight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1C8E-B889-4980-A3FC-7935C852ADD0}">
      <dsp:nvSpPr>
        <dsp:cNvPr id="0" name=""/>
        <dsp:cNvSpPr/>
      </dsp:nvSpPr>
      <dsp:spPr>
        <a:xfrm>
          <a:off x="320055" y="0"/>
          <a:ext cx="1551908" cy="8621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Plan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Toda una Vida</a:t>
          </a:r>
          <a:endParaRPr lang="es-ES" sz="1800" kern="1200" dirty="0"/>
        </a:p>
      </dsp:txBody>
      <dsp:txXfrm>
        <a:off x="345307" y="25252"/>
        <a:ext cx="1501404" cy="811667"/>
      </dsp:txXfrm>
    </dsp:sp>
    <dsp:sp modelId="{6DD1C828-997E-4F1B-8A46-5AE52A356B9D}">
      <dsp:nvSpPr>
        <dsp:cNvPr id="0" name=""/>
        <dsp:cNvSpPr/>
      </dsp:nvSpPr>
      <dsp:spPr>
        <a:xfrm rot="5400000">
          <a:off x="934352" y="883725"/>
          <a:ext cx="323314" cy="387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979616" y="916056"/>
        <a:ext cx="232787" cy="226320"/>
      </dsp:txXfrm>
    </dsp:sp>
    <dsp:sp modelId="{06D05755-9467-4E9B-B5D4-0F6C7A7B230A}">
      <dsp:nvSpPr>
        <dsp:cNvPr id="0" name=""/>
        <dsp:cNvSpPr/>
      </dsp:nvSpPr>
      <dsp:spPr>
        <a:xfrm>
          <a:off x="320055" y="1293256"/>
          <a:ext cx="1551908" cy="86217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Misiones Emblemáticas</a:t>
          </a:r>
          <a:endParaRPr lang="es-ES" sz="1800" kern="1200" dirty="0"/>
        </a:p>
      </dsp:txBody>
      <dsp:txXfrm>
        <a:off x="345307" y="1318508"/>
        <a:ext cx="1501404" cy="811667"/>
      </dsp:txXfrm>
    </dsp:sp>
    <dsp:sp modelId="{308C8ECC-F8C0-4CBC-BBAB-A1609656F5A6}">
      <dsp:nvSpPr>
        <dsp:cNvPr id="0" name=""/>
        <dsp:cNvSpPr/>
      </dsp:nvSpPr>
      <dsp:spPr>
        <a:xfrm rot="5400000">
          <a:off x="934352" y="2176982"/>
          <a:ext cx="323314" cy="3879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979616" y="2209313"/>
        <a:ext cx="232787" cy="226320"/>
      </dsp:txXfrm>
    </dsp:sp>
    <dsp:sp modelId="{04F2D370-1E77-4136-B7ED-4DA4D7CF58C3}">
      <dsp:nvSpPr>
        <dsp:cNvPr id="0" name=""/>
        <dsp:cNvSpPr/>
      </dsp:nvSpPr>
      <dsp:spPr>
        <a:xfrm>
          <a:off x="320055" y="2586513"/>
          <a:ext cx="1551908" cy="86217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Misión Mis Mejores Años</a:t>
          </a:r>
          <a:endParaRPr lang="es-ES" sz="1800" kern="1200" dirty="0"/>
        </a:p>
      </dsp:txBody>
      <dsp:txXfrm>
        <a:off x="345307" y="2611765"/>
        <a:ext cx="1501404" cy="81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25/03/2021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6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29.png"/><Relationship Id="rId10" Type="http://schemas.openxmlformats.org/officeDocument/2006/relationships/image" Target="../media/image4.svg"/><Relationship Id="rId4" Type="http://schemas.openxmlformats.org/officeDocument/2006/relationships/image" Target="../media/image1.sv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5" y="-231775"/>
            <a:ext cx="12525375" cy="70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909500" y="3754496"/>
            <a:ext cx="7334250" cy="9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s-EC" sz="3200" i="1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Cambria" panose="02040503050406030204" pitchFamily="18" charset="0"/>
              </a:rPr>
              <a:t>Undécima Sesión del Grupo de Trabajo sobre </a:t>
            </a:r>
            <a:r>
              <a:rPr lang="es-EC" sz="3200" i="1" dirty="0" smtClean="0">
                <a:solidFill>
                  <a:schemeClr val="bg1"/>
                </a:solidFill>
                <a:effectLst/>
                <a:latin typeface="Arial" panose="020B0604020202090204" pitchFamily="34" charset="0"/>
                <a:ea typeface="Cambria" panose="02040503050406030204" pitchFamily="18" charset="0"/>
              </a:rPr>
              <a:t>envejecimiento</a:t>
            </a:r>
            <a:endParaRPr lang="es-EC" sz="3200" i="1" dirty="0">
              <a:solidFill>
                <a:schemeClr val="bg1"/>
              </a:solidFill>
              <a:effectLst/>
              <a:latin typeface="Arial" panose="020B0604020202090204" pitchFamily="34" charset="0"/>
              <a:ea typeface="Cambria" panose="02040503050406030204" pitchFamily="18" charset="0"/>
            </a:endParaRPr>
          </a:p>
        </p:txBody>
      </p:sp>
      <p:sp>
        <p:nvSpPr>
          <p:cNvPr id="4" name="CuadroTexto 4"/>
          <p:cNvSpPr txBox="1">
            <a:spLocks noChangeArrowheads="1"/>
          </p:cNvSpPr>
          <p:nvPr/>
        </p:nvSpPr>
        <p:spPr bwMode="auto">
          <a:xfrm>
            <a:off x="7964557" y="177368"/>
            <a:ext cx="3881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2400" dirty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Quito, marzo 2021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818875" y="2344737"/>
            <a:ext cx="7612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es-EC" sz="4000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Cambria" panose="02040503050406030204" pitchFamily="18" charset="0"/>
              </a:rPr>
              <a:t>Consejo Nacional para la Igualdad Intergeneracional</a:t>
            </a:r>
            <a:endParaRPr lang="es-ES" altLang="es-EC" sz="6600" dirty="0">
              <a:solidFill>
                <a:schemeClr val="bg1"/>
              </a:solidFill>
              <a:latin typeface="Arial" panose="020B0604020202090204" pitchFamily="34" charset="0"/>
              <a:ea typeface="Helvetica Neue" panose="02000503000000020004" charset="0"/>
              <a:cs typeface="Arial" panose="020B060402020209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909500" y="3643234"/>
            <a:ext cx="7055057" cy="3175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5" t="88041" r="33941"/>
          <a:stretch>
            <a:fillRect/>
          </a:stretch>
        </p:blipFill>
        <p:spPr bwMode="auto">
          <a:xfrm flipH="1">
            <a:off x="-333376" y="5995434"/>
            <a:ext cx="4096992" cy="84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98" y="0"/>
            <a:ext cx="12187063" cy="6857999"/>
          </a:xfrm>
          <a:prstGeom prst="rect">
            <a:avLst/>
          </a:prstGeom>
        </p:spPr>
      </p:pic>
      <p:sp>
        <p:nvSpPr>
          <p:cNvPr id="7" name="Cuadro de texto 6"/>
          <p:cNvSpPr txBox="1"/>
          <p:nvPr/>
        </p:nvSpPr>
        <p:spPr>
          <a:xfrm>
            <a:off x="509905" y="734695"/>
            <a:ext cx="4417695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altLang="en-US" sz="2600" b="1" dirty="0">
                <a:solidFill>
                  <a:schemeClr val="tx2"/>
                </a:solidFill>
              </a:rPr>
              <a:t>2019 </a:t>
            </a:r>
          </a:p>
          <a:p>
            <a:pPr algn="ctr"/>
            <a:r>
              <a:rPr lang="es-ES" altLang="en-US" sz="2600" b="1" dirty="0"/>
              <a:t>1 de cada 11  </a:t>
            </a:r>
          </a:p>
          <a:p>
            <a:pPr algn="ctr"/>
            <a:r>
              <a:rPr lang="es-ES" altLang="en-US" sz="1600" b="1" dirty="0"/>
              <a:t>(9% de la población mundial)</a:t>
            </a:r>
          </a:p>
          <a:p>
            <a:pPr algn="ctr"/>
            <a:endParaRPr lang="es-ES" altLang="en-US" sz="2800" b="1" dirty="0"/>
          </a:p>
          <a:p>
            <a:pPr algn="ctr"/>
            <a:r>
              <a:rPr lang="es-ES" altLang="en-US" sz="2600" b="1" dirty="0">
                <a:solidFill>
                  <a:schemeClr val="tx2"/>
                </a:solidFill>
              </a:rPr>
              <a:t>2050</a:t>
            </a:r>
          </a:p>
          <a:p>
            <a:pPr algn="ctr"/>
            <a:r>
              <a:rPr lang="es-ES" altLang="en-US" sz="2600" b="1" dirty="0"/>
              <a:t>1 de cada 4 </a:t>
            </a:r>
            <a:r>
              <a:rPr lang="es-ES" altLang="en-US" sz="2800" b="1" dirty="0"/>
              <a:t> </a:t>
            </a:r>
            <a:r>
              <a:rPr lang="es-ES" altLang="en-US" sz="3200" b="1" dirty="0"/>
              <a:t> </a:t>
            </a:r>
            <a:endParaRPr lang="es-ES" altLang="en-US" sz="2800" b="1" dirty="0"/>
          </a:p>
          <a:p>
            <a:pPr algn="ctr"/>
            <a:r>
              <a:rPr lang="es-ES" altLang="en-US" sz="1600" b="1" dirty="0"/>
              <a:t>(25% de la población mundial)</a:t>
            </a:r>
          </a:p>
        </p:txBody>
      </p:sp>
      <p:sp>
        <p:nvSpPr>
          <p:cNvPr id="9" name="Cuadro de texto 8"/>
          <p:cNvSpPr txBox="1"/>
          <p:nvPr/>
        </p:nvSpPr>
        <p:spPr>
          <a:xfrm>
            <a:off x="5098415" y="826770"/>
            <a:ext cx="6223000" cy="252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altLang="en-US">
                <a:sym typeface="+mn-ea"/>
              </a:rPr>
              <a:t>			      	          </a:t>
            </a:r>
            <a:r>
              <a:rPr lang="es-ES" altLang="en-US" sz="2800" b="1">
                <a:solidFill>
                  <a:schemeClr val="tx2"/>
                </a:solidFill>
                <a:sym typeface="+mn-ea"/>
              </a:rPr>
              <a:t>2050</a:t>
            </a:r>
            <a:r>
              <a:rPr lang="es-ES" altLang="en-US" sz="2800">
                <a:sym typeface="+mn-ea"/>
              </a:rPr>
              <a:t>  </a:t>
            </a:r>
          </a:p>
          <a:p>
            <a:r>
              <a:rPr lang="es-ES" altLang="en-US" sz="2800">
                <a:sym typeface="+mn-ea"/>
              </a:rPr>
              <a:t>		         	        </a:t>
            </a:r>
            <a:r>
              <a:rPr lang="es-ES" altLang="en-US" sz="2800" b="1">
                <a:sym typeface="+mn-ea"/>
              </a:rPr>
              <a:t>426 millones</a:t>
            </a:r>
            <a:endParaRPr lang="es-ES" altLang="en-US" sz="2800" b="1"/>
          </a:p>
          <a:p>
            <a:endParaRPr lang="es-ES" altLang="en-US"/>
          </a:p>
          <a:p>
            <a:r>
              <a:rPr lang="es-ES" altLang="en-US" sz="2800" b="1">
                <a:solidFill>
                  <a:schemeClr val="tx2"/>
                </a:solidFill>
              </a:rPr>
              <a:t> </a:t>
            </a:r>
          </a:p>
          <a:p>
            <a:r>
              <a:rPr lang="es-ES" altLang="en-US" sz="2800" b="1">
                <a:solidFill>
                  <a:schemeClr val="tx2"/>
                </a:solidFill>
              </a:rPr>
              <a:t>      2019 </a:t>
            </a:r>
          </a:p>
          <a:p>
            <a:r>
              <a:rPr lang="es-ES" altLang="en-US" sz="2800" b="1"/>
              <a:t>143 millones   </a:t>
            </a:r>
            <a:r>
              <a:rPr lang="es-ES" altLang="en-US"/>
              <a:t>  </a:t>
            </a:r>
            <a:endParaRPr lang="es-ES" altLang="en-US" b="1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6308090" y="1009015"/>
            <a:ext cx="2673985" cy="13284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 de texto 14"/>
          <p:cNvSpPr txBox="1"/>
          <p:nvPr/>
        </p:nvSpPr>
        <p:spPr>
          <a:xfrm>
            <a:off x="7905750" y="2027555"/>
            <a:ext cx="3842385" cy="1322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s-ES" altLang="en-US" sz="1600" b="1">
                <a:sym typeface="+mn-ea"/>
              </a:rPr>
              <a:t>En 2018, por primera vez en la historia, las personas de 65 años o más superaron en número a los niños menores de cinco años en todo el mundo </a:t>
            </a: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1541814175"/>
              </p:ext>
            </p:extLst>
          </p:nvPr>
        </p:nvGraphicFramePr>
        <p:xfrm>
          <a:off x="509905" y="3967480"/>
          <a:ext cx="11237595" cy="172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  <p:sp>
        <p:nvSpPr>
          <p:cNvPr id="2" name="1 Título"/>
          <p:cNvSpPr txBox="1"/>
          <p:nvPr/>
        </p:nvSpPr>
        <p:spPr>
          <a:xfrm>
            <a:off x="4373245" y="-111125"/>
            <a:ext cx="7406640" cy="969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Envejecimiento en el mundo</a:t>
            </a:r>
            <a:r>
              <a:rPr lang="es-EC" sz="2800" b="1" dirty="0">
                <a:solidFill>
                  <a:schemeClr val="accent1">
                    <a:lumMod val="75000"/>
                  </a:schemeClr>
                </a:solidFill>
                <a:ea typeface="Calibri" charset="0"/>
                <a:cs typeface="+mn-lt"/>
                <a:sym typeface="+mn-ea"/>
              </a:rPr>
              <a:t> </a:t>
            </a:r>
            <a:endParaRPr lang="es-EC" sz="2800" b="1" dirty="0">
              <a:solidFill>
                <a:schemeClr val="accent1">
                  <a:lumMod val="75000"/>
                </a:schemeClr>
              </a:solidFill>
              <a:latin typeface="Arial" panose="020B0604020202090204" pitchFamily="34" charset="0"/>
              <a:ea typeface="Calibri" charset="0"/>
              <a:cs typeface="+mn-lt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98" y="0"/>
            <a:ext cx="12187063" cy="6857999"/>
          </a:xfrm>
          <a:prstGeom prst="rect">
            <a:avLst/>
          </a:prstGeom>
        </p:spPr>
      </p:pic>
      <p:sp>
        <p:nvSpPr>
          <p:cNvPr id="16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  <p:sp>
        <p:nvSpPr>
          <p:cNvPr id="100" name="Cuadro de texto 99"/>
          <p:cNvSpPr txBox="1"/>
          <p:nvPr/>
        </p:nvSpPr>
        <p:spPr>
          <a:xfrm>
            <a:off x="4860925" y="2642235"/>
            <a:ext cx="6918325" cy="160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es-ES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I</a:t>
            </a:r>
            <a:r>
              <a:rPr lang="es-EC" sz="1400" dirty="0" err="1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nterdependencia</a:t>
            </a:r>
            <a:r>
              <a:rPr lang="es-EC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 y c</a:t>
            </a:r>
            <a:r>
              <a:rPr lang="es-EC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onexión entre personas de diversas edades, </a:t>
            </a:r>
            <a:r>
              <a:rPr lang="es-EC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por lo que la vejez no es una etapa aislada, se construye desde la infancia y la infancia se construye con el apoyo de la vejez. </a:t>
            </a:r>
          </a:p>
          <a:p>
            <a:pPr indent="0">
              <a:buFont typeface="Arial" panose="020B0604020202090204" pitchFamily="34" charset="0"/>
              <a:buNone/>
            </a:pPr>
            <a:endParaRPr lang="es-EC" altLang="en-US" sz="1400" dirty="0" smtClean="0">
              <a:latin typeface="Arial Bold" panose="020B0604020202090204" charset="0"/>
              <a:cs typeface="Arial Bold" panose="020B0604020202090204" charset="0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s-EC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Una sociedad para todas las edades, promover y fortalecer las relaciones solidarias y la cooperación intergeneracional a nivel de familia y sociedad como un elemento clave para la cohesión social y el desarrollo económico del Ecuador.</a:t>
            </a:r>
            <a:endParaRPr lang="es-EC" altLang="en-US" sz="1400" dirty="0">
              <a:solidFill>
                <a:srgbClr val="00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4900930" y="4866640"/>
            <a:ext cx="69183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 Bold" panose="020B0604020202090204" charset="0"/>
                <a:cs typeface="Arial Bold" panose="020B0604020202090204" charset="0"/>
                <a:sym typeface="+mn-ea"/>
              </a:rPr>
              <a:t>“Fomentar y mantener la capacidad funcional: ser y hacer lo que es importante para la persona, sostener el nivel de bienestar en la vejez como resultado de la acumulación de las oportunidades, cumplimiento de derechos y las experiencias a lo largo de la vida”. (OMS 2015) (CEPAL, 2002)</a:t>
            </a:r>
            <a:endParaRPr lang="es-EC" altLang="en-US" sz="1400" dirty="0"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13970" y="828675"/>
            <a:ext cx="4846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Fase de envejecimiento pleno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Ecuador</a:t>
            </a:r>
          </a:p>
        </p:txBody>
      </p:sp>
      <p:grpSp>
        <p:nvGrpSpPr>
          <p:cNvPr id="64" name="Group 747"/>
          <p:cNvGrpSpPr/>
          <p:nvPr/>
        </p:nvGrpSpPr>
        <p:grpSpPr bwMode="auto">
          <a:xfrm>
            <a:off x="358140" y="1896110"/>
            <a:ext cx="3827145" cy="3820160"/>
            <a:chOff x="13896" y="162"/>
            <a:chExt cx="5465" cy="5830"/>
          </a:xfrm>
        </p:grpSpPr>
        <p:pic>
          <p:nvPicPr>
            <p:cNvPr id="65" name="Picture 7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3" y="3799"/>
              <a:ext cx="228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7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9" y="176"/>
              <a:ext cx="1900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77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6" y="1712"/>
              <a:ext cx="20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77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8" y="361"/>
              <a:ext cx="1543" cy="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7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2" y="162"/>
              <a:ext cx="1639" cy="2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77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3" y="2542"/>
              <a:ext cx="2181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7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6" y="2765"/>
              <a:ext cx="168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7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" y="2816"/>
              <a:ext cx="148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AutoShape 772"/>
            <p:cNvSpPr/>
            <p:nvPr/>
          </p:nvSpPr>
          <p:spPr bwMode="auto">
            <a:xfrm>
              <a:off x="14038" y="2844"/>
              <a:ext cx="1464" cy="573"/>
            </a:xfrm>
            <a:custGeom>
              <a:avLst/>
              <a:gdLst>
                <a:gd name="T0" fmla="+- 0 15434 14038"/>
                <a:gd name="T1" fmla="*/ T0 w 1464"/>
                <a:gd name="T2" fmla="+- 0 3417 2844"/>
                <a:gd name="T3" fmla="*/ 3417 h 573"/>
                <a:gd name="T4" fmla="+- 0 14128 14038"/>
                <a:gd name="T5" fmla="*/ T4 w 1464"/>
                <a:gd name="T6" fmla="+- 0 3417 2844"/>
                <a:gd name="T7" fmla="*/ 3417 h 573"/>
                <a:gd name="T8" fmla="+- 0 14094 14038"/>
                <a:gd name="T9" fmla="*/ T8 w 1464"/>
                <a:gd name="T10" fmla="+- 0 3411 2844"/>
                <a:gd name="T11" fmla="*/ 3411 h 573"/>
                <a:gd name="T12" fmla="+- 0 14065 14038"/>
                <a:gd name="T13" fmla="*/ T12 w 1464"/>
                <a:gd name="T14" fmla="+- 0 3393 2844"/>
                <a:gd name="T15" fmla="*/ 3393 h 573"/>
                <a:gd name="T16" fmla="+- 0 14046 14038"/>
                <a:gd name="T17" fmla="*/ T16 w 1464"/>
                <a:gd name="T18" fmla="+- 0 3365 2844"/>
                <a:gd name="T19" fmla="*/ 3365 h 573"/>
                <a:gd name="T20" fmla="+- 0 14038 14038"/>
                <a:gd name="T21" fmla="*/ T20 w 1464"/>
                <a:gd name="T22" fmla="+- 0 3330 2844"/>
                <a:gd name="T23" fmla="*/ 3330 h 573"/>
                <a:gd name="T24" fmla="+- 0 14038 14038"/>
                <a:gd name="T25" fmla="*/ T24 w 1464"/>
                <a:gd name="T26" fmla="+- 0 2915 2844"/>
                <a:gd name="T27" fmla="*/ 2915 h 573"/>
                <a:gd name="T28" fmla="+- 0 14041 14038"/>
                <a:gd name="T29" fmla="*/ T28 w 1464"/>
                <a:gd name="T30" fmla="+- 0 2894 2844"/>
                <a:gd name="T31" fmla="*/ 2894 h 573"/>
                <a:gd name="T32" fmla="+- 0 14047 14038"/>
                <a:gd name="T33" fmla="*/ T32 w 1464"/>
                <a:gd name="T34" fmla="+- 0 2875 2844"/>
                <a:gd name="T35" fmla="*/ 2875 h 573"/>
                <a:gd name="T36" fmla="+- 0 14058 14038"/>
                <a:gd name="T37" fmla="*/ T36 w 1464"/>
                <a:gd name="T38" fmla="+- 0 2858 2844"/>
                <a:gd name="T39" fmla="*/ 2858 h 573"/>
                <a:gd name="T40" fmla="+- 0 14071 14038"/>
                <a:gd name="T41" fmla="*/ T40 w 1464"/>
                <a:gd name="T42" fmla="+- 0 2844 2844"/>
                <a:gd name="T43" fmla="*/ 2844 h 573"/>
                <a:gd name="T44" fmla="+- 0 14063 14038"/>
                <a:gd name="T45" fmla="*/ T44 w 1464"/>
                <a:gd name="T46" fmla="+- 0 2857 2844"/>
                <a:gd name="T47" fmla="*/ 2857 h 573"/>
                <a:gd name="T48" fmla="+- 0 14057 14038"/>
                <a:gd name="T49" fmla="*/ T48 w 1464"/>
                <a:gd name="T50" fmla="+- 0 2871 2844"/>
                <a:gd name="T51" fmla="*/ 2871 h 573"/>
                <a:gd name="T52" fmla="+- 0 14053 14038"/>
                <a:gd name="T53" fmla="*/ T52 w 1464"/>
                <a:gd name="T54" fmla="+- 0 2886 2844"/>
                <a:gd name="T55" fmla="*/ 2886 h 573"/>
                <a:gd name="T56" fmla="+- 0 14051 14038"/>
                <a:gd name="T57" fmla="*/ T56 w 1464"/>
                <a:gd name="T58" fmla="+- 0 2902 2844"/>
                <a:gd name="T59" fmla="*/ 2902 h 573"/>
                <a:gd name="T60" fmla="+- 0 14051 14038"/>
                <a:gd name="T61" fmla="*/ T60 w 1464"/>
                <a:gd name="T62" fmla="+- 0 3317 2844"/>
                <a:gd name="T63" fmla="*/ 3317 h 573"/>
                <a:gd name="T64" fmla="+- 0 14059 14038"/>
                <a:gd name="T65" fmla="*/ T64 w 1464"/>
                <a:gd name="T66" fmla="+- 0 3352 2844"/>
                <a:gd name="T67" fmla="*/ 3352 h 573"/>
                <a:gd name="T68" fmla="+- 0 14078 14038"/>
                <a:gd name="T69" fmla="*/ T68 w 1464"/>
                <a:gd name="T70" fmla="+- 0 3380 2844"/>
                <a:gd name="T71" fmla="*/ 3380 h 573"/>
                <a:gd name="T72" fmla="+- 0 14107 14038"/>
                <a:gd name="T73" fmla="*/ T72 w 1464"/>
                <a:gd name="T74" fmla="+- 0 3398 2844"/>
                <a:gd name="T75" fmla="*/ 3398 h 573"/>
                <a:gd name="T76" fmla="+- 0 14141 14038"/>
                <a:gd name="T77" fmla="*/ T76 w 1464"/>
                <a:gd name="T78" fmla="+- 0 3404 2844"/>
                <a:gd name="T79" fmla="*/ 3404 h 573"/>
                <a:gd name="T80" fmla="+- 0 15479 14038"/>
                <a:gd name="T81" fmla="*/ T80 w 1464"/>
                <a:gd name="T82" fmla="+- 0 3404 2844"/>
                <a:gd name="T83" fmla="*/ 3404 h 573"/>
                <a:gd name="T84" fmla="+- 0 15472 14038"/>
                <a:gd name="T85" fmla="*/ T84 w 1464"/>
                <a:gd name="T86" fmla="+- 0 3409 2844"/>
                <a:gd name="T87" fmla="*/ 3409 h 573"/>
                <a:gd name="T88" fmla="+- 0 15454 14038"/>
                <a:gd name="T89" fmla="*/ T88 w 1464"/>
                <a:gd name="T90" fmla="+- 0 3415 2844"/>
                <a:gd name="T91" fmla="*/ 3415 h 573"/>
                <a:gd name="T92" fmla="+- 0 15434 14038"/>
                <a:gd name="T93" fmla="*/ T92 w 1464"/>
                <a:gd name="T94" fmla="+- 0 3417 2844"/>
                <a:gd name="T95" fmla="*/ 3417 h 573"/>
                <a:gd name="T96" fmla="+- 0 15479 14038"/>
                <a:gd name="T97" fmla="*/ T96 w 1464"/>
                <a:gd name="T98" fmla="+- 0 3404 2844"/>
                <a:gd name="T99" fmla="*/ 3404 h 573"/>
                <a:gd name="T100" fmla="+- 0 15447 14038"/>
                <a:gd name="T101" fmla="*/ T100 w 1464"/>
                <a:gd name="T102" fmla="+- 0 3404 2844"/>
                <a:gd name="T103" fmla="*/ 3404 h 573"/>
                <a:gd name="T104" fmla="+- 0 15462 14038"/>
                <a:gd name="T105" fmla="*/ T104 w 1464"/>
                <a:gd name="T106" fmla="+- 0 3403 2844"/>
                <a:gd name="T107" fmla="*/ 3403 h 573"/>
                <a:gd name="T108" fmla="+- 0 15477 14038"/>
                <a:gd name="T109" fmla="*/ T108 w 1464"/>
                <a:gd name="T110" fmla="+- 0 3399 2844"/>
                <a:gd name="T111" fmla="*/ 3399 h 573"/>
                <a:gd name="T112" fmla="+- 0 15490 14038"/>
                <a:gd name="T113" fmla="*/ T112 w 1464"/>
                <a:gd name="T114" fmla="+- 0 3394 2844"/>
                <a:gd name="T115" fmla="*/ 3394 h 573"/>
                <a:gd name="T116" fmla="+- 0 15501 14038"/>
                <a:gd name="T117" fmla="*/ T116 w 1464"/>
                <a:gd name="T118" fmla="+- 0 3386 2844"/>
                <a:gd name="T119" fmla="*/ 3386 h 573"/>
                <a:gd name="T120" fmla="+- 0 15488 14038"/>
                <a:gd name="T121" fmla="*/ T120 w 1464"/>
                <a:gd name="T122" fmla="+- 0 3399 2844"/>
                <a:gd name="T123" fmla="*/ 3399 h 573"/>
                <a:gd name="T124" fmla="+- 0 15479 14038"/>
                <a:gd name="T125" fmla="*/ T124 w 1464"/>
                <a:gd name="T126" fmla="+- 0 3404 2844"/>
                <a:gd name="T127" fmla="*/ 3404 h 5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464" h="573">
                  <a:moveTo>
                    <a:pt x="1396" y="573"/>
                  </a:moveTo>
                  <a:lnTo>
                    <a:pt x="90" y="573"/>
                  </a:lnTo>
                  <a:lnTo>
                    <a:pt x="56" y="567"/>
                  </a:lnTo>
                  <a:lnTo>
                    <a:pt x="27" y="549"/>
                  </a:lnTo>
                  <a:lnTo>
                    <a:pt x="8" y="521"/>
                  </a:lnTo>
                  <a:lnTo>
                    <a:pt x="0" y="486"/>
                  </a:lnTo>
                  <a:lnTo>
                    <a:pt x="0" y="71"/>
                  </a:lnTo>
                  <a:lnTo>
                    <a:pt x="3" y="50"/>
                  </a:lnTo>
                  <a:lnTo>
                    <a:pt x="9" y="31"/>
                  </a:lnTo>
                  <a:lnTo>
                    <a:pt x="20" y="14"/>
                  </a:lnTo>
                  <a:lnTo>
                    <a:pt x="33" y="0"/>
                  </a:lnTo>
                  <a:lnTo>
                    <a:pt x="25" y="13"/>
                  </a:lnTo>
                  <a:lnTo>
                    <a:pt x="19" y="27"/>
                  </a:lnTo>
                  <a:lnTo>
                    <a:pt x="15" y="42"/>
                  </a:lnTo>
                  <a:lnTo>
                    <a:pt x="13" y="58"/>
                  </a:lnTo>
                  <a:lnTo>
                    <a:pt x="13" y="473"/>
                  </a:lnTo>
                  <a:lnTo>
                    <a:pt x="21" y="508"/>
                  </a:lnTo>
                  <a:lnTo>
                    <a:pt x="40" y="536"/>
                  </a:lnTo>
                  <a:lnTo>
                    <a:pt x="69" y="554"/>
                  </a:lnTo>
                  <a:lnTo>
                    <a:pt x="103" y="560"/>
                  </a:lnTo>
                  <a:lnTo>
                    <a:pt x="1441" y="560"/>
                  </a:lnTo>
                  <a:lnTo>
                    <a:pt x="1434" y="565"/>
                  </a:lnTo>
                  <a:lnTo>
                    <a:pt x="1416" y="571"/>
                  </a:lnTo>
                  <a:lnTo>
                    <a:pt x="1396" y="573"/>
                  </a:lnTo>
                  <a:close/>
                  <a:moveTo>
                    <a:pt x="1441" y="560"/>
                  </a:moveTo>
                  <a:lnTo>
                    <a:pt x="1409" y="560"/>
                  </a:lnTo>
                  <a:lnTo>
                    <a:pt x="1424" y="559"/>
                  </a:lnTo>
                  <a:lnTo>
                    <a:pt x="1439" y="555"/>
                  </a:lnTo>
                  <a:lnTo>
                    <a:pt x="1452" y="550"/>
                  </a:lnTo>
                  <a:lnTo>
                    <a:pt x="1463" y="542"/>
                  </a:lnTo>
                  <a:lnTo>
                    <a:pt x="1450" y="555"/>
                  </a:lnTo>
                  <a:lnTo>
                    <a:pt x="1441" y="560"/>
                  </a:lnTo>
                  <a:close/>
                </a:path>
              </a:pathLst>
            </a:custGeom>
            <a:solidFill>
              <a:srgbClr val="C0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74" name="AutoShape 771"/>
            <p:cNvSpPr/>
            <p:nvPr/>
          </p:nvSpPr>
          <p:spPr bwMode="auto">
            <a:xfrm>
              <a:off x="14067" y="2816"/>
              <a:ext cx="1458" cy="578"/>
            </a:xfrm>
            <a:custGeom>
              <a:avLst/>
              <a:gdLst>
                <a:gd name="T0" fmla="+- 0 14068 14068"/>
                <a:gd name="T1" fmla="*/ T0 w 1458"/>
                <a:gd name="T2" fmla="+- 0 2848 2817"/>
                <a:gd name="T3" fmla="*/ 2848 h 578"/>
                <a:gd name="T4" fmla="+- 0 14081 14068"/>
                <a:gd name="T5" fmla="*/ T4 w 1458"/>
                <a:gd name="T6" fmla="+- 0 2835 2817"/>
                <a:gd name="T7" fmla="*/ 2835 h 578"/>
                <a:gd name="T8" fmla="+- 0 14097 14068"/>
                <a:gd name="T9" fmla="*/ T8 w 1458"/>
                <a:gd name="T10" fmla="+- 0 2825 2817"/>
                <a:gd name="T11" fmla="*/ 2825 h 578"/>
                <a:gd name="T12" fmla="+- 0 14115 14068"/>
                <a:gd name="T13" fmla="*/ T12 w 1458"/>
                <a:gd name="T14" fmla="+- 0 2819 2817"/>
                <a:gd name="T15" fmla="*/ 2819 h 578"/>
                <a:gd name="T16" fmla="+- 0 14135 14068"/>
                <a:gd name="T17" fmla="*/ T16 w 1458"/>
                <a:gd name="T18" fmla="+- 0 2817 2817"/>
                <a:gd name="T19" fmla="*/ 2817 h 578"/>
                <a:gd name="T20" fmla="+- 0 15441 14068"/>
                <a:gd name="T21" fmla="*/ T20 w 1458"/>
                <a:gd name="T22" fmla="+- 0 2817 2817"/>
                <a:gd name="T23" fmla="*/ 2817 h 578"/>
                <a:gd name="T24" fmla="+- 0 15474 14068"/>
                <a:gd name="T25" fmla="*/ T24 w 1458"/>
                <a:gd name="T26" fmla="+- 0 2824 2817"/>
                <a:gd name="T27" fmla="*/ 2824 h 578"/>
                <a:gd name="T28" fmla="+- 0 15482 14068"/>
                <a:gd name="T29" fmla="*/ T28 w 1458"/>
                <a:gd name="T30" fmla="+- 0 2829 2817"/>
                <a:gd name="T31" fmla="*/ 2829 h 578"/>
                <a:gd name="T32" fmla="+- 0 14122 14068"/>
                <a:gd name="T33" fmla="*/ T32 w 1458"/>
                <a:gd name="T34" fmla="+- 0 2829 2817"/>
                <a:gd name="T35" fmla="*/ 2829 h 578"/>
                <a:gd name="T36" fmla="+- 0 14107 14068"/>
                <a:gd name="T37" fmla="*/ T36 w 1458"/>
                <a:gd name="T38" fmla="+- 0 2831 2817"/>
                <a:gd name="T39" fmla="*/ 2831 h 578"/>
                <a:gd name="T40" fmla="+- 0 14093 14068"/>
                <a:gd name="T41" fmla="*/ T40 w 1458"/>
                <a:gd name="T42" fmla="+- 0 2834 2817"/>
                <a:gd name="T43" fmla="*/ 2834 h 578"/>
                <a:gd name="T44" fmla="+- 0 14080 14068"/>
                <a:gd name="T45" fmla="*/ T44 w 1458"/>
                <a:gd name="T46" fmla="+- 0 2840 2817"/>
                <a:gd name="T47" fmla="*/ 2840 h 578"/>
                <a:gd name="T48" fmla="+- 0 14068 14068"/>
                <a:gd name="T49" fmla="*/ T48 w 1458"/>
                <a:gd name="T50" fmla="+- 0 2848 2817"/>
                <a:gd name="T51" fmla="*/ 2848 h 578"/>
                <a:gd name="T52" fmla="+- 0 15492 14068"/>
                <a:gd name="T53" fmla="*/ T52 w 1458"/>
                <a:gd name="T54" fmla="+- 0 3394 2817"/>
                <a:gd name="T55" fmla="*/ 3394 h 578"/>
                <a:gd name="T56" fmla="+- 0 15500 14068"/>
                <a:gd name="T57" fmla="*/ T56 w 1458"/>
                <a:gd name="T58" fmla="+- 0 3382 2817"/>
                <a:gd name="T59" fmla="*/ 3382 h 578"/>
                <a:gd name="T60" fmla="+- 0 15507 14068"/>
                <a:gd name="T61" fmla="*/ T60 w 1458"/>
                <a:gd name="T62" fmla="+- 0 3368 2817"/>
                <a:gd name="T63" fmla="*/ 3368 h 578"/>
                <a:gd name="T64" fmla="+- 0 15511 14068"/>
                <a:gd name="T65" fmla="*/ T64 w 1458"/>
                <a:gd name="T66" fmla="+- 0 3353 2817"/>
                <a:gd name="T67" fmla="*/ 3353 h 578"/>
                <a:gd name="T68" fmla="+- 0 15512 14068"/>
                <a:gd name="T69" fmla="*/ T68 w 1458"/>
                <a:gd name="T70" fmla="+- 0 3336 2817"/>
                <a:gd name="T71" fmla="*/ 3336 h 578"/>
                <a:gd name="T72" fmla="+- 0 15512 14068"/>
                <a:gd name="T73" fmla="*/ T72 w 1458"/>
                <a:gd name="T74" fmla="+- 0 2921 2817"/>
                <a:gd name="T75" fmla="*/ 2921 h 578"/>
                <a:gd name="T76" fmla="+- 0 15506 14068"/>
                <a:gd name="T77" fmla="*/ T76 w 1458"/>
                <a:gd name="T78" fmla="+- 0 2885 2817"/>
                <a:gd name="T79" fmla="*/ 2885 h 578"/>
                <a:gd name="T80" fmla="+- 0 15488 14068"/>
                <a:gd name="T81" fmla="*/ T80 w 1458"/>
                <a:gd name="T82" fmla="+- 0 2856 2817"/>
                <a:gd name="T83" fmla="*/ 2856 h 578"/>
                <a:gd name="T84" fmla="+- 0 15461 14068"/>
                <a:gd name="T85" fmla="*/ T84 w 1458"/>
                <a:gd name="T86" fmla="+- 0 2837 2817"/>
                <a:gd name="T87" fmla="*/ 2837 h 578"/>
                <a:gd name="T88" fmla="+- 0 15428 14068"/>
                <a:gd name="T89" fmla="*/ T88 w 1458"/>
                <a:gd name="T90" fmla="+- 0 2829 2817"/>
                <a:gd name="T91" fmla="*/ 2829 h 578"/>
                <a:gd name="T92" fmla="+- 0 15482 14068"/>
                <a:gd name="T93" fmla="*/ T92 w 1458"/>
                <a:gd name="T94" fmla="+- 0 2829 2817"/>
                <a:gd name="T95" fmla="*/ 2829 h 578"/>
                <a:gd name="T96" fmla="+- 0 15501 14068"/>
                <a:gd name="T97" fmla="*/ T96 w 1458"/>
                <a:gd name="T98" fmla="+- 0 2843 2817"/>
                <a:gd name="T99" fmla="*/ 2843 h 578"/>
                <a:gd name="T100" fmla="+- 0 15519 14068"/>
                <a:gd name="T101" fmla="*/ T100 w 1458"/>
                <a:gd name="T102" fmla="+- 0 2873 2817"/>
                <a:gd name="T103" fmla="*/ 2873 h 578"/>
                <a:gd name="T104" fmla="+- 0 15525 14068"/>
                <a:gd name="T105" fmla="*/ T104 w 1458"/>
                <a:gd name="T106" fmla="+- 0 2909 2817"/>
                <a:gd name="T107" fmla="*/ 2909 h 578"/>
                <a:gd name="T108" fmla="+- 0 15525 14068"/>
                <a:gd name="T109" fmla="*/ T108 w 1458"/>
                <a:gd name="T110" fmla="+- 0 3324 2817"/>
                <a:gd name="T111" fmla="*/ 3324 h 578"/>
                <a:gd name="T112" fmla="+- 0 15523 14068"/>
                <a:gd name="T113" fmla="*/ T112 w 1458"/>
                <a:gd name="T114" fmla="+- 0 3345 2817"/>
                <a:gd name="T115" fmla="*/ 3345 h 578"/>
                <a:gd name="T116" fmla="+- 0 15516 14068"/>
                <a:gd name="T117" fmla="*/ T116 w 1458"/>
                <a:gd name="T118" fmla="+- 0 3364 2817"/>
                <a:gd name="T119" fmla="*/ 3364 h 578"/>
                <a:gd name="T120" fmla="+- 0 15506 14068"/>
                <a:gd name="T121" fmla="*/ T120 w 1458"/>
                <a:gd name="T122" fmla="+- 0 3381 2817"/>
                <a:gd name="T123" fmla="*/ 3381 h 578"/>
                <a:gd name="T124" fmla="+- 0 15492 14068"/>
                <a:gd name="T125" fmla="*/ T124 w 1458"/>
                <a:gd name="T126" fmla="+- 0 3394 2817"/>
                <a:gd name="T127" fmla="*/ 339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458" h="578">
                  <a:moveTo>
                    <a:pt x="0" y="31"/>
                  </a:moveTo>
                  <a:lnTo>
                    <a:pt x="13" y="18"/>
                  </a:lnTo>
                  <a:lnTo>
                    <a:pt x="29" y="8"/>
                  </a:lnTo>
                  <a:lnTo>
                    <a:pt x="47" y="2"/>
                  </a:lnTo>
                  <a:lnTo>
                    <a:pt x="67" y="0"/>
                  </a:lnTo>
                  <a:lnTo>
                    <a:pt x="1373" y="0"/>
                  </a:lnTo>
                  <a:lnTo>
                    <a:pt x="1406" y="7"/>
                  </a:lnTo>
                  <a:lnTo>
                    <a:pt x="1414" y="12"/>
                  </a:lnTo>
                  <a:lnTo>
                    <a:pt x="54" y="12"/>
                  </a:lnTo>
                  <a:lnTo>
                    <a:pt x="39" y="14"/>
                  </a:lnTo>
                  <a:lnTo>
                    <a:pt x="25" y="17"/>
                  </a:lnTo>
                  <a:lnTo>
                    <a:pt x="12" y="23"/>
                  </a:lnTo>
                  <a:lnTo>
                    <a:pt x="0" y="31"/>
                  </a:lnTo>
                  <a:close/>
                  <a:moveTo>
                    <a:pt x="1424" y="577"/>
                  </a:moveTo>
                  <a:lnTo>
                    <a:pt x="1432" y="565"/>
                  </a:lnTo>
                  <a:lnTo>
                    <a:pt x="1439" y="551"/>
                  </a:lnTo>
                  <a:lnTo>
                    <a:pt x="1443" y="536"/>
                  </a:lnTo>
                  <a:lnTo>
                    <a:pt x="1444" y="519"/>
                  </a:lnTo>
                  <a:lnTo>
                    <a:pt x="1444" y="104"/>
                  </a:lnTo>
                  <a:lnTo>
                    <a:pt x="1438" y="68"/>
                  </a:lnTo>
                  <a:lnTo>
                    <a:pt x="1420" y="39"/>
                  </a:lnTo>
                  <a:lnTo>
                    <a:pt x="1393" y="20"/>
                  </a:lnTo>
                  <a:lnTo>
                    <a:pt x="1360" y="12"/>
                  </a:lnTo>
                  <a:lnTo>
                    <a:pt x="1414" y="12"/>
                  </a:lnTo>
                  <a:lnTo>
                    <a:pt x="1433" y="26"/>
                  </a:lnTo>
                  <a:lnTo>
                    <a:pt x="1451" y="56"/>
                  </a:lnTo>
                  <a:lnTo>
                    <a:pt x="1457" y="92"/>
                  </a:lnTo>
                  <a:lnTo>
                    <a:pt x="1457" y="507"/>
                  </a:lnTo>
                  <a:lnTo>
                    <a:pt x="1455" y="528"/>
                  </a:lnTo>
                  <a:lnTo>
                    <a:pt x="1448" y="547"/>
                  </a:lnTo>
                  <a:lnTo>
                    <a:pt x="1438" y="564"/>
                  </a:lnTo>
                  <a:lnTo>
                    <a:pt x="1424" y="577"/>
                  </a:lnTo>
                  <a:close/>
                </a:path>
              </a:pathLst>
            </a:custGeom>
            <a:solidFill>
              <a:srgbClr val="C0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75" name="Picture 77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8" y="3565"/>
              <a:ext cx="168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7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6" y="3616"/>
              <a:ext cx="148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AutoShape 768"/>
            <p:cNvSpPr/>
            <p:nvPr/>
          </p:nvSpPr>
          <p:spPr bwMode="auto">
            <a:xfrm>
              <a:off x="15800" y="3644"/>
              <a:ext cx="1464" cy="573"/>
            </a:xfrm>
            <a:custGeom>
              <a:avLst/>
              <a:gdLst>
                <a:gd name="T0" fmla="+- 0 17197 15801"/>
                <a:gd name="T1" fmla="*/ T0 w 1464"/>
                <a:gd name="T2" fmla="+- 0 4217 3644"/>
                <a:gd name="T3" fmla="*/ 4217 h 573"/>
                <a:gd name="T4" fmla="+- 0 15891 15801"/>
                <a:gd name="T5" fmla="*/ T4 w 1464"/>
                <a:gd name="T6" fmla="+- 0 4217 3644"/>
                <a:gd name="T7" fmla="*/ 4217 h 573"/>
                <a:gd name="T8" fmla="+- 0 15856 15801"/>
                <a:gd name="T9" fmla="*/ T8 w 1464"/>
                <a:gd name="T10" fmla="+- 0 4211 3644"/>
                <a:gd name="T11" fmla="*/ 4211 h 573"/>
                <a:gd name="T12" fmla="+- 0 15827 15801"/>
                <a:gd name="T13" fmla="*/ T12 w 1464"/>
                <a:gd name="T14" fmla="+- 0 4193 3644"/>
                <a:gd name="T15" fmla="*/ 4193 h 573"/>
                <a:gd name="T16" fmla="+- 0 15808 15801"/>
                <a:gd name="T17" fmla="*/ T16 w 1464"/>
                <a:gd name="T18" fmla="+- 0 4165 3644"/>
                <a:gd name="T19" fmla="*/ 4165 h 573"/>
                <a:gd name="T20" fmla="+- 0 15801 15801"/>
                <a:gd name="T21" fmla="*/ T20 w 1464"/>
                <a:gd name="T22" fmla="+- 0 4130 3644"/>
                <a:gd name="T23" fmla="*/ 4130 h 573"/>
                <a:gd name="T24" fmla="+- 0 15801 15801"/>
                <a:gd name="T25" fmla="*/ T24 w 1464"/>
                <a:gd name="T26" fmla="+- 0 3715 3644"/>
                <a:gd name="T27" fmla="*/ 3715 h 573"/>
                <a:gd name="T28" fmla="+- 0 15803 15801"/>
                <a:gd name="T29" fmla="*/ T28 w 1464"/>
                <a:gd name="T30" fmla="+- 0 3694 3644"/>
                <a:gd name="T31" fmla="*/ 3694 h 573"/>
                <a:gd name="T32" fmla="+- 0 15809 15801"/>
                <a:gd name="T33" fmla="*/ T32 w 1464"/>
                <a:gd name="T34" fmla="+- 0 3674 3644"/>
                <a:gd name="T35" fmla="*/ 3674 h 573"/>
                <a:gd name="T36" fmla="+- 0 15820 15801"/>
                <a:gd name="T37" fmla="*/ T36 w 1464"/>
                <a:gd name="T38" fmla="+- 0 3658 3644"/>
                <a:gd name="T39" fmla="*/ 3658 h 573"/>
                <a:gd name="T40" fmla="+- 0 15834 15801"/>
                <a:gd name="T41" fmla="*/ T40 w 1464"/>
                <a:gd name="T42" fmla="+- 0 3644 3644"/>
                <a:gd name="T43" fmla="*/ 3644 h 573"/>
                <a:gd name="T44" fmla="+- 0 15825 15801"/>
                <a:gd name="T45" fmla="*/ T44 w 1464"/>
                <a:gd name="T46" fmla="+- 0 3656 3644"/>
                <a:gd name="T47" fmla="*/ 3656 h 573"/>
                <a:gd name="T48" fmla="+- 0 15819 15801"/>
                <a:gd name="T49" fmla="*/ T48 w 1464"/>
                <a:gd name="T50" fmla="+- 0 3670 3644"/>
                <a:gd name="T51" fmla="*/ 3670 h 573"/>
                <a:gd name="T52" fmla="+- 0 15815 15801"/>
                <a:gd name="T53" fmla="*/ T52 w 1464"/>
                <a:gd name="T54" fmla="+- 0 3686 3644"/>
                <a:gd name="T55" fmla="*/ 3686 h 573"/>
                <a:gd name="T56" fmla="+- 0 15813 15801"/>
                <a:gd name="T57" fmla="*/ T56 w 1464"/>
                <a:gd name="T58" fmla="+- 0 3702 3644"/>
                <a:gd name="T59" fmla="*/ 3702 h 573"/>
                <a:gd name="T60" fmla="+- 0 15813 15801"/>
                <a:gd name="T61" fmla="*/ T60 w 1464"/>
                <a:gd name="T62" fmla="+- 0 4117 3644"/>
                <a:gd name="T63" fmla="*/ 4117 h 573"/>
                <a:gd name="T64" fmla="+- 0 15821 15801"/>
                <a:gd name="T65" fmla="*/ T64 w 1464"/>
                <a:gd name="T66" fmla="+- 0 4152 3644"/>
                <a:gd name="T67" fmla="*/ 4152 h 573"/>
                <a:gd name="T68" fmla="+- 0 15840 15801"/>
                <a:gd name="T69" fmla="*/ T68 w 1464"/>
                <a:gd name="T70" fmla="+- 0 4180 3644"/>
                <a:gd name="T71" fmla="*/ 4180 h 573"/>
                <a:gd name="T72" fmla="+- 0 15869 15801"/>
                <a:gd name="T73" fmla="*/ T72 w 1464"/>
                <a:gd name="T74" fmla="+- 0 4198 3644"/>
                <a:gd name="T75" fmla="*/ 4198 h 573"/>
                <a:gd name="T76" fmla="+- 0 15903 15801"/>
                <a:gd name="T77" fmla="*/ T76 w 1464"/>
                <a:gd name="T78" fmla="+- 0 4204 3644"/>
                <a:gd name="T79" fmla="*/ 4204 h 573"/>
                <a:gd name="T80" fmla="+- 0 17241 15801"/>
                <a:gd name="T81" fmla="*/ T80 w 1464"/>
                <a:gd name="T82" fmla="+- 0 4204 3644"/>
                <a:gd name="T83" fmla="*/ 4204 h 573"/>
                <a:gd name="T84" fmla="+- 0 17234 15801"/>
                <a:gd name="T85" fmla="*/ T84 w 1464"/>
                <a:gd name="T86" fmla="+- 0 4209 3644"/>
                <a:gd name="T87" fmla="*/ 4209 h 573"/>
                <a:gd name="T88" fmla="+- 0 17216 15801"/>
                <a:gd name="T89" fmla="*/ T88 w 1464"/>
                <a:gd name="T90" fmla="+- 0 4215 3644"/>
                <a:gd name="T91" fmla="*/ 4215 h 573"/>
                <a:gd name="T92" fmla="+- 0 17197 15801"/>
                <a:gd name="T93" fmla="*/ T92 w 1464"/>
                <a:gd name="T94" fmla="+- 0 4217 3644"/>
                <a:gd name="T95" fmla="*/ 4217 h 573"/>
                <a:gd name="T96" fmla="+- 0 17241 15801"/>
                <a:gd name="T97" fmla="*/ T96 w 1464"/>
                <a:gd name="T98" fmla="+- 0 4204 3644"/>
                <a:gd name="T99" fmla="*/ 4204 h 573"/>
                <a:gd name="T100" fmla="+- 0 17210 15801"/>
                <a:gd name="T101" fmla="*/ T100 w 1464"/>
                <a:gd name="T102" fmla="+- 0 4204 3644"/>
                <a:gd name="T103" fmla="*/ 4204 h 573"/>
                <a:gd name="T104" fmla="+- 0 17225 15801"/>
                <a:gd name="T105" fmla="*/ T104 w 1464"/>
                <a:gd name="T106" fmla="+- 0 4203 3644"/>
                <a:gd name="T107" fmla="*/ 4203 h 573"/>
                <a:gd name="T108" fmla="+- 0 17239 15801"/>
                <a:gd name="T109" fmla="*/ T108 w 1464"/>
                <a:gd name="T110" fmla="+- 0 4199 3644"/>
                <a:gd name="T111" fmla="*/ 4199 h 573"/>
                <a:gd name="T112" fmla="+- 0 17252 15801"/>
                <a:gd name="T113" fmla="*/ T112 w 1464"/>
                <a:gd name="T114" fmla="+- 0 4193 3644"/>
                <a:gd name="T115" fmla="*/ 4193 h 573"/>
                <a:gd name="T116" fmla="+- 0 17264 15801"/>
                <a:gd name="T117" fmla="*/ T116 w 1464"/>
                <a:gd name="T118" fmla="+- 0 4185 3644"/>
                <a:gd name="T119" fmla="*/ 4185 h 573"/>
                <a:gd name="T120" fmla="+- 0 17250 15801"/>
                <a:gd name="T121" fmla="*/ T120 w 1464"/>
                <a:gd name="T122" fmla="+- 0 4199 3644"/>
                <a:gd name="T123" fmla="*/ 4199 h 573"/>
                <a:gd name="T124" fmla="+- 0 17241 15801"/>
                <a:gd name="T125" fmla="*/ T124 w 1464"/>
                <a:gd name="T126" fmla="+- 0 4204 3644"/>
                <a:gd name="T127" fmla="*/ 4204 h 5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464" h="573">
                  <a:moveTo>
                    <a:pt x="1396" y="573"/>
                  </a:moveTo>
                  <a:lnTo>
                    <a:pt x="90" y="573"/>
                  </a:lnTo>
                  <a:lnTo>
                    <a:pt x="55" y="567"/>
                  </a:lnTo>
                  <a:lnTo>
                    <a:pt x="26" y="549"/>
                  </a:lnTo>
                  <a:lnTo>
                    <a:pt x="7" y="521"/>
                  </a:lnTo>
                  <a:lnTo>
                    <a:pt x="0" y="486"/>
                  </a:lnTo>
                  <a:lnTo>
                    <a:pt x="0" y="71"/>
                  </a:lnTo>
                  <a:lnTo>
                    <a:pt x="2" y="50"/>
                  </a:lnTo>
                  <a:lnTo>
                    <a:pt x="8" y="30"/>
                  </a:lnTo>
                  <a:lnTo>
                    <a:pt x="19" y="14"/>
                  </a:lnTo>
                  <a:lnTo>
                    <a:pt x="33" y="0"/>
                  </a:lnTo>
                  <a:lnTo>
                    <a:pt x="24" y="12"/>
                  </a:lnTo>
                  <a:lnTo>
                    <a:pt x="18" y="26"/>
                  </a:lnTo>
                  <a:lnTo>
                    <a:pt x="14" y="42"/>
                  </a:lnTo>
                  <a:lnTo>
                    <a:pt x="12" y="58"/>
                  </a:lnTo>
                  <a:lnTo>
                    <a:pt x="12" y="473"/>
                  </a:lnTo>
                  <a:lnTo>
                    <a:pt x="20" y="508"/>
                  </a:lnTo>
                  <a:lnTo>
                    <a:pt x="39" y="536"/>
                  </a:lnTo>
                  <a:lnTo>
                    <a:pt x="68" y="554"/>
                  </a:lnTo>
                  <a:lnTo>
                    <a:pt x="102" y="560"/>
                  </a:lnTo>
                  <a:lnTo>
                    <a:pt x="1440" y="560"/>
                  </a:lnTo>
                  <a:lnTo>
                    <a:pt x="1433" y="565"/>
                  </a:lnTo>
                  <a:lnTo>
                    <a:pt x="1415" y="571"/>
                  </a:lnTo>
                  <a:lnTo>
                    <a:pt x="1396" y="573"/>
                  </a:lnTo>
                  <a:close/>
                  <a:moveTo>
                    <a:pt x="1440" y="560"/>
                  </a:moveTo>
                  <a:lnTo>
                    <a:pt x="1409" y="560"/>
                  </a:lnTo>
                  <a:lnTo>
                    <a:pt x="1424" y="559"/>
                  </a:lnTo>
                  <a:lnTo>
                    <a:pt x="1438" y="555"/>
                  </a:lnTo>
                  <a:lnTo>
                    <a:pt x="1451" y="549"/>
                  </a:lnTo>
                  <a:lnTo>
                    <a:pt x="1463" y="541"/>
                  </a:lnTo>
                  <a:lnTo>
                    <a:pt x="1449" y="555"/>
                  </a:lnTo>
                  <a:lnTo>
                    <a:pt x="1440" y="560"/>
                  </a:lnTo>
                  <a:close/>
                </a:path>
              </a:pathLst>
            </a:custGeom>
            <a:solidFill>
              <a:srgbClr val="C0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78" name="AutoShape 767"/>
            <p:cNvSpPr/>
            <p:nvPr/>
          </p:nvSpPr>
          <p:spPr bwMode="auto">
            <a:xfrm>
              <a:off x="15830" y="3616"/>
              <a:ext cx="1458" cy="578"/>
            </a:xfrm>
            <a:custGeom>
              <a:avLst/>
              <a:gdLst>
                <a:gd name="T0" fmla="+- 0 15830 15830"/>
                <a:gd name="T1" fmla="*/ T0 w 1458"/>
                <a:gd name="T2" fmla="+- 0 3648 3616"/>
                <a:gd name="T3" fmla="*/ 3648 h 578"/>
                <a:gd name="T4" fmla="+- 0 15843 15830"/>
                <a:gd name="T5" fmla="*/ T4 w 1458"/>
                <a:gd name="T6" fmla="+- 0 3635 3616"/>
                <a:gd name="T7" fmla="*/ 3635 h 578"/>
                <a:gd name="T8" fmla="+- 0 15859 15830"/>
                <a:gd name="T9" fmla="*/ T8 w 1458"/>
                <a:gd name="T10" fmla="+- 0 3625 3616"/>
                <a:gd name="T11" fmla="*/ 3625 h 578"/>
                <a:gd name="T12" fmla="+- 0 15877 15830"/>
                <a:gd name="T13" fmla="*/ T12 w 1458"/>
                <a:gd name="T14" fmla="+- 0 3619 3616"/>
                <a:gd name="T15" fmla="*/ 3619 h 578"/>
                <a:gd name="T16" fmla="+- 0 15897 15830"/>
                <a:gd name="T17" fmla="*/ T16 w 1458"/>
                <a:gd name="T18" fmla="+- 0 3616 3616"/>
                <a:gd name="T19" fmla="*/ 3616 h 578"/>
                <a:gd name="T20" fmla="+- 0 17203 15830"/>
                <a:gd name="T21" fmla="*/ T20 w 1458"/>
                <a:gd name="T22" fmla="+- 0 3616 3616"/>
                <a:gd name="T23" fmla="*/ 3616 h 578"/>
                <a:gd name="T24" fmla="+- 0 17237 15830"/>
                <a:gd name="T25" fmla="*/ T24 w 1458"/>
                <a:gd name="T26" fmla="+- 0 3624 3616"/>
                <a:gd name="T27" fmla="*/ 3624 h 578"/>
                <a:gd name="T28" fmla="+- 0 17244 15830"/>
                <a:gd name="T29" fmla="*/ T28 w 1458"/>
                <a:gd name="T30" fmla="+- 0 3629 3616"/>
                <a:gd name="T31" fmla="*/ 3629 h 578"/>
                <a:gd name="T32" fmla="+- 0 15884 15830"/>
                <a:gd name="T33" fmla="*/ T32 w 1458"/>
                <a:gd name="T34" fmla="+- 0 3629 3616"/>
                <a:gd name="T35" fmla="*/ 3629 h 578"/>
                <a:gd name="T36" fmla="+- 0 15869 15830"/>
                <a:gd name="T37" fmla="*/ T36 w 1458"/>
                <a:gd name="T38" fmla="+- 0 3630 3616"/>
                <a:gd name="T39" fmla="*/ 3630 h 578"/>
                <a:gd name="T40" fmla="+- 0 15855 15830"/>
                <a:gd name="T41" fmla="*/ T40 w 1458"/>
                <a:gd name="T42" fmla="+- 0 3634 3616"/>
                <a:gd name="T43" fmla="*/ 3634 h 578"/>
                <a:gd name="T44" fmla="+- 0 15842 15830"/>
                <a:gd name="T45" fmla="*/ T44 w 1458"/>
                <a:gd name="T46" fmla="+- 0 3640 3616"/>
                <a:gd name="T47" fmla="*/ 3640 h 578"/>
                <a:gd name="T48" fmla="+- 0 15830 15830"/>
                <a:gd name="T49" fmla="*/ T48 w 1458"/>
                <a:gd name="T50" fmla="+- 0 3648 3616"/>
                <a:gd name="T51" fmla="*/ 3648 h 578"/>
                <a:gd name="T52" fmla="+- 0 17254 15830"/>
                <a:gd name="T53" fmla="*/ T52 w 1458"/>
                <a:gd name="T54" fmla="+- 0 4194 3616"/>
                <a:gd name="T55" fmla="*/ 4194 h 578"/>
                <a:gd name="T56" fmla="+- 0 17263 15830"/>
                <a:gd name="T57" fmla="*/ T56 w 1458"/>
                <a:gd name="T58" fmla="+- 0 4182 3616"/>
                <a:gd name="T59" fmla="*/ 4182 h 578"/>
                <a:gd name="T60" fmla="+- 0 17269 15830"/>
                <a:gd name="T61" fmla="*/ T60 w 1458"/>
                <a:gd name="T62" fmla="+- 0 4168 3616"/>
                <a:gd name="T63" fmla="*/ 4168 h 578"/>
                <a:gd name="T64" fmla="+- 0 17273 15830"/>
                <a:gd name="T65" fmla="*/ T64 w 1458"/>
                <a:gd name="T66" fmla="+- 0 4153 3616"/>
                <a:gd name="T67" fmla="*/ 4153 h 578"/>
                <a:gd name="T68" fmla="+- 0 17274 15830"/>
                <a:gd name="T69" fmla="*/ T68 w 1458"/>
                <a:gd name="T70" fmla="+- 0 4136 3616"/>
                <a:gd name="T71" fmla="*/ 4136 h 578"/>
                <a:gd name="T72" fmla="+- 0 17274 15830"/>
                <a:gd name="T73" fmla="*/ T72 w 1458"/>
                <a:gd name="T74" fmla="+- 0 3721 3616"/>
                <a:gd name="T75" fmla="*/ 3721 h 578"/>
                <a:gd name="T76" fmla="+- 0 17268 15830"/>
                <a:gd name="T77" fmla="*/ T76 w 1458"/>
                <a:gd name="T78" fmla="+- 0 3685 3616"/>
                <a:gd name="T79" fmla="*/ 3685 h 578"/>
                <a:gd name="T80" fmla="+- 0 17250 15830"/>
                <a:gd name="T81" fmla="*/ T80 w 1458"/>
                <a:gd name="T82" fmla="+- 0 3656 3616"/>
                <a:gd name="T83" fmla="*/ 3656 h 578"/>
                <a:gd name="T84" fmla="+- 0 17224 15830"/>
                <a:gd name="T85" fmla="*/ T84 w 1458"/>
                <a:gd name="T86" fmla="+- 0 3636 3616"/>
                <a:gd name="T87" fmla="*/ 3636 h 578"/>
                <a:gd name="T88" fmla="+- 0 17190 15830"/>
                <a:gd name="T89" fmla="*/ T88 w 1458"/>
                <a:gd name="T90" fmla="+- 0 3629 3616"/>
                <a:gd name="T91" fmla="*/ 3629 h 578"/>
                <a:gd name="T92" fmla="+- 0 17244 15830"/>
                <a:gd name="T93" fmla="*/ T92 w 1458"/>
                <a:gd name="T94" fmla="+- 0 3629 3616"/>
                <a:gd name="T95" fmla="*/ 3629 h 578"/>
                <a:gd name="T96" fmla="+- 0 17263 15830"/>
                <a:gd name="T97" fmla="*/ T96 w 1458"/>
                <a:gd name="T98" fmla="+- 0 3643 3616"/>
                <a:gd name="T99" fmla="*/ 3643 h 578"/>
                <a:gd name="T100" fmla="+- 0 17281 15830"/>
                <a:gd name="T101" fmla="*/ T100 w 1458"/>
                <a:gd name="T102" fmla="+- 0 3672 3616"/>
                <a:gd name="T103" fmla="*/ 3672 h 578"/>
                <a:gd name="T104" fmla="+- 0 17287 15830"/>
                <a:gd name="T105" fmla="*/ T104 w 1458"/>
                <a:gd name="T106" fmla="+- 0 3708 3616"/>
                <a:gd name="T107" fmla="*/ 3708 h 578"/>
                <a:gd name="T108" fmla="+- 0 17287 15830"/>
                <a:gd name="T109" fmla="*/ T108 w 1458"/>
                <a:gd name="T110" fmla="+- 0 4123 3616"/>
                <a:gd name="T111" fmla="*/ 4123 h 578"/>
                <a:gd name="T112" fmla="+- 0 17285 15830"/>
                <a:gd name="T113" fmla="*/ T112 w 1458"/>
                <a:gd name="T114" fmla="+- 0 4145 3616"/>
                <a:gd name="T115" fmla="*/ 4145 h 578"/>
                <a:gd name="T116" fmla="+- 0 17278 15830"/>
                <a:gd name="T117" fmla="*/ T116 w 1458"/>
                <a:gd name="T118" fmla="+- 0 4164 3616"/>
                <a:gd name="T119" fmla="*/ 4164 h 578"/>
                <a:gd name="T120" fmla="+- 0 17268 15830"/>
                <a:gd name="T121" fmla="*/ T120 w 1458"/>
                <a:gd name="T122" fmla="+- 0 4180 3616"/>
                <a:gd name="T123" fmla="*/ 4180 h 578"/>
                <a:gd name="T124" fmla="+- 0 17254 15830"/>
                <a:gd name="T125" fmla="*/ T124 w 1458"/>
                <a:gd name="T126" fmla="+- 0 4194 3616"/>
                <a:gd name="T127" fmla="*/ 419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458" h="578">
                  <a:moveTo>
                    <a:pt x="0" y="32"/>
                  </a:moveTo>
                  <a:lnTo>
                    <a:pt x="13" y="19"/>
                  </a:lnTo>
                  <a:lnTo>
                    <a:pt x="29" y="9"/>
                  </a:lnTo>
                  <a:lnTo>
                    <a:pt x="47" y="3"/>
                  </a:lnTo>
                  <a:lnTo>
                    <a:pt x="67" y="0"/>
                  </a:lnTo>
                  <a:lnTo>
                    <a:pt x="1373" y="0"/>
                  </a:lnTo>
                  <a:lnTo>
                    <a:pt x="1407" y="8"/>
                  </a:lnTo>
                  <a:lnTo>
                    <a:pt x="1414" y="13"/>
                  </a:lnTo>
                  <a:lnTo>
                    <a:pt x="54" y="13"/>
                  </a:lnTo>
                  <a:lnTo>
                    <a:pt x="39" y="14"/>
                  </a:lnTo>
                  <a:lnTo>
                    <a:pt x="25" y="18"/>
                  </a:lnTo>
                  <a:lnTo>
                    <a:pt x="12" y="24"/>
                  </a:lnTo>
                  <a:lnTo>
                    <a:pt x="0" y="32"/>
                  </a:lnTo>
                  <a:close/>
                  <a:moveTo>
                    <a:pt x="1424" y="578"/>
                  </a:moveTo>
                  <a:lnTo>
                    <a:pt x="1433" y="566"/>
                  </a:lnTo>
                  <a:lnTo>
                    <a:pt x="1439" y="552"/>
                  </a:lnTo>
                  <a:lnTo>
                    <a:pt x="1443" y="537"/>
                  </a:lnTo>
                  <a:lnTo>
                    <a:pt x="1444" y="520"/>
                  </a:lnTo>
                  <a:lnTo>
                    <a:pt x="1444" y="105"/>
                  </a:lnTo>
                  <a:lnTo>
                    <a:pt x="1438" y="69"/>
                  </a:lnTo>
                  <a:lnTo>
                    <a:pt x="1420" y="40"/>
                  </a:lnTo>
                  <a:lnTo>
                    <a:pt x="1394" y="20"/>
                  </a:lnTo>
                  <a:lnTo>
                    <a:pt x="1360" y="13"/>
                  </a:lnTo>
                  <a:lnTo>
                    <a:pt x="1414" y="13"/>
                  </a:lnTo>
                  <a:lnTo>
                    <a:pt x="1433" y="27"/>
                  </a:lnTo>
                  <a:lnTo>
                    <a:pt x="1451" y="56"/>
                  </a:lnTo>
                  <a:lnTo>
                    <a:pt x="1457" y="92"/>
                  </a:lnTo>
                  <a:lnTo>
                    <a:pt x="1457" y="507"/>
                  </a:lnTo>
                  <a:lnTo>
                    <a:pt x="1455" y="529"/>
                  </a:lnTo>
                  <a:lnTo>
                    <a:pt x="1448" y="548"/>
                  </a:lnTo>
                  <a:lnTo>
                    <a:pt x="1438" y="564"/>
                  </a:lnTo>
                  <a:lnTo>
                    <a:pt x="1424" y="578"/>
                  </a:lnTo>
                  <a:close/>
                </a:path>
              </a:pathLst>
            </a:custGeom>
            <a:solidFill>
              <a:srgbClr val="C0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79" name="Picture 76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1" y="3264"/>
              <a:ext cx="1132" cy="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6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" y="3321"/>
              <a:ext cx="956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76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1" y="3264"/>
              <a:ext cx="113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76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8" y="3321"/>
              <a:ext cx="956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7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4" y="3473"/>
              <a:ext cx="726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76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0" y="3491"/>
              <a:ext cx="613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76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5" y="2765"/>
              <a:ext cx="168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75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4" y="2816"/>
              <a:ext cx="148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utoShape 758"/>
            <p:cNvSpPr/>
            <p:nvPr/>
          </p:nvSpPr>
          <p:spPr bwMode="auto">
            <a:xfrm>
              <a:off x="17637" y="2844"/>
              <a:ext cx="1464" cy="573"/>
            </a:xfrm>
            <a:custGeom>
              <a:avLst/>
              <a:gdLst>
                <a:gd name="T0" fmla="+- 0 19034 17638"/>
                <a:gd name="T1" fmla="*/ T0 w 1464"/>
                <a:gd name="T2" fmla="+- 0 3417 2844"/>
                <a:gd name="T3" fmla="*/ 3417 h 573"/>
                <a:gd name="T4" fmla="+- 0 17728 17638"/>
                <a:gd name="T5" fmla="*/ T4 w 1464"/>
                <a:gd name="T6" fmla="+- 0 3417 2844"/>
                <a:gd name="T7" fmla="*/ 3417 h 573"/>
                <a:gd name="T8" fmla="+- 0 17694 17638"/>
                <a:gd name="T9" fmla="*/ T8 w 1464"/>
                <a:gd name="T10" fmla="+- 0 3411 2844"/>
                <a:gd name="T11" fmla="*/ 3411 h 573"/>
                <a:gd name="T12" fmla="+- 0 17665 17638"/>
                <a:gd name="T13" fmla="*/ T12 w 1464"/>
                <a:gd name="T14" fmla="+- 0 3393 2844"/>
                <a:gd name="T15" fmla="*/ 3393 h 573"/>
                <a:gd name="T16" fmla="+- 0 17645 17638"/>
                <a:gd name="T17" fmla="*/ T16 w 1464"/>
                <a:gd name="T18" fmla="+- 0 3365 2844"/>
                <a:gd name="T19" fmla="*/ 3365 h 573"/>
                <a:gd name="T20" fmla="+- 0 17638 17638"/>
                <a:gd name="T21" fmla="*/ T20 w 1464"/>
                <a:gd name="T22" fmla="+- 0 3330 2844"/>
                <a:gd name="T23" fmla="*/ 3330 h 573"/>
                <a:gd name="T24" fmla="+- 0 17638 17638"/>
                <a:gd name="T25" fmla="*/ T24 w 1464"/>
                <a:gd name="T26" fmla="+- 0 2915 2844"/>
                <a:gd name="T27" fmla="*/ 2915 h 573"/>
                <a:gd name="T28" fmla="+- 0 17640 17638"/>
                <a:gd name="T29" fmla="*/ T28 w 1464"/>
                <a:gd name="T30" fmla="+- 0 2894 2844"/>
                <a:gd name="T31" fmla="*/ 2894 h 573"/>
                <a:gd name="T32" fmla="+- 0 17647 17638"/>
                <a:gd name="T33" fmla="*/ T32 w 1464"/>
                <a:gd name="T34" fmla="+- 0 2875 2844"/>
                <a:gd name="T35" fmla="*/ 2875 h 573"/>
                <a:gd name="T36" fmla="+- 0 17657 17638"/>
                <a:gd name="T37" fmla="*/ T36 w 1464"/>
                <a:gd name="T38" fmla="+- 0 2858 2844"/>
                <a:gd name="T39" fmla="*/ 2858 h 573"/>
                <a:gd name="T40" fmla="+- 0 17671 17638"/>
                <a:gd name="T41" fmla="*/ T40 w 1464"/>
                <a:gd name="T42" fmla="+- 0 2844 2844"/>
                <a:gd name="T43" fmla="*/ 2844 h 573"/>
                <a:gd name="T44" fmla="+- 0 17662 17638"/>
                <a:gd name="T45" fmla="*/ T44 w 1464"/>
                <a:gd name="T46" fmla="+- 0 2857 2844"/>
                <a:gd name="T47" fmla="*/ 2857 h 573"/>
                <a:gd name="T48" fmla="+- 0 17656 17638"/>
                <a:gd name="T49" fmla="*/ T48 w 1464"/>
                <a:gd name="T50" fmla="+- 0 2871 2844"/>
                <a:gd name="T51" fmla="*/ 2871 h 573"/>
                <a:gd name="T52" fmla="+- 0 17652 17638"/>
                <a:gd name="T53" fmla="*/ T52 w 1464"/>
                <a:gd name="T54" fmla="+- 0 2886 2844"/>
                <a:gd name="T55" fmla="*/ 2886 h 573"/>
                <a:gd name="T56" fmla="+- 0 17651 17638"/>
                <a:gd name="T57" fmla="*/ T56 w 1464"/>
                <a:gd name="T58" fmla="+- 0 2902 2844"/>
                <a:gd name="T59" fmla="*/ 2902 h 573"/>
                <a:gd name="T60" fmla="+- 0 17651 17638"/>
                <a:gd name="T61" fmla="*/ T60 w 1464"/>
                <a:gd name="T62" fmla="+- 0 3317 2844"/>
                <a:gd name="T63" fmla="*/ 3317 h 573"/>
                <a:gd name="T64" fmla="+- 0 17658 17638"/>
                <a:gd name="T65" fmla="*/ T64 w 1464"/>
                <a:gd name="T66" fmla="+- 0 3352 2844"/>
                <a:gd name="T67" fmla="*/ 3352 h 573"/>
                <a:gd name="T68" fmla="+- 0 17678 17638"/>
                <a:gd name="T69" fmla="*/ T68 w 1464"/>
                <a:gd name="T70" fmla="+- 0 3380 2844"/>
                <a:gd name="T71" fmla="*/ 3380 h 573"/>
                <a:gd name="T72" fmla="+- 0 17706 17638"/>
                <a:gd name="T73" fmla="*/ T72 w 1464"/>
                <a:gd name="T74" fmla="+- 0 3398 2844"/>
                <a:gd name="T75" fmla="*/ 3398 h 573"/>
                <a:gd name="T76" fmla="+- 0 17741 17638"/>
                <a:gd name="T77" fmla="*/ T76 w 1464"/>
                <a:gd name="T78" fmla="+- 0 3404 2844"/>
                <a:gd name="T79" fmla="*/ 3404 h 573"/>
                <a:gd name="T80" fmla="+- 0 19078 17638"/>
                <a:gd name="T81" fmla="*/ T80 w 1464"/>
                <a:gd name="T82" fmla="+- 0 3404 2844"/>
                <a:gd name="T83" fmla="*/ 3404 h 573"/>
                <a:gd name="T84" fmla="+- 0 19072 17638"/>
                <a:gd name="T85" fmla="*/ T84 w 1464"/>
                <a:gd name="T86" fmla="+- 0 3409 2844"/>
                <a:gd name="T87" fmla="*/ 3409 h 573"/>
                <a:gd name="T88" fmla="+- 0 19054 17638"/>
                <a:gd name="T89" fmla="*/ T88 w 1464"/>
                <a:gd name="T90" fmla="+- 0 3415 2844"/>
                <a:gd name="T91" fmla="*/ 3415 h 573"/>
                <a:gd name="T92" fmla="+- 0 19034 17638"/>
                <a:gd name="T93" fmla="*/ T92 w 1464"/>
                <a:gd name="T94" fmla="+- 0 3417 2844"/>
                <a:gd name="T95" fmla="*/ 3417 h 573"/>
                <a:gd name="T96" fmla="+- 0 19078 17638"/>
                <a:gd name="T97" fmla="*/ T96 w 1464"/>
                <a:gd name="T98" fmla="+- 0 3404 2844"/>
                <a:gd name="T99" fmla="*/ 3404 h 573"/>
                <a:gd name="T100" fmla="+- 0 19047 17638"/>
                <a:gd name="T101" fmla="*/ T100 w 1464"/>
                <a:gd name="T102" fmla="+- 0 3404 2844"/>
                <a:gd name="T103" fmla="*/ 3404 h 573"/>
                <a:gd name="T104" fmla="+- 0 19062 17638"/>
                <a:gd name="T105" fmla="*/ T104 w 1464"/>
                <a:gd name="T106" fmla="+- 0 3403 2844"/>
                <a:gd name="T107" fmla="*/ 3403 h 573"/>
                <a:gd name="T108" fmla="+- 0 19076 17638"/>
                <a:gd name="T109" fmla="*/ T108 w 1464"/>
                <a:gd name="T110" fmla="+- 0 3399 2844"/>
                <a:gd name="T111" fmla="*/ 3399 h 573"/>
                <a:gd name="T112" fmla="+- 0 19089 17638"/>
                <a:gd name="T113" fmla="*/ T112 w 1464"/>
                <a:gd name="T114" fmla="+- 0 3394 2844"/>
                <a:gd name="T115" fmla="*/ 3394 h 573"/>
                <a:gd name="T116" fmla="+- 0 19101 17638"/>
                <a:gd name="T117" fmla="*/ T116 w 1464"/>
                <a:gd name="T118" fmla="+- 0 3386 2844"/>
                <a:gd name="T119" fmla="*/ 3386 h 573"/>
                <a:gd name="T120" fmla="+- 0 19088 17638"/>
                <a:gd name="T121" fmla="*/ T120 w 1464"/>
                <a:gd name="T122" fmla="+- 0 3399 2844"/>
                <a:gd name="T123" fmla="*/ 3399 h 573"/>
                <a:gd name="T124" fmla="+- 0 19078 17638"/>
                <a:gd name="T125" fmla="*/ T124 w 1464"/>
                <a:gd name="T126" fmla="+- 0 3404 2844"/>
                <a:gd name="T127" fmla="*/ 3404 h 5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464" h="573">
                  <a:moveTo>
                    <a:pt x="1396" y="573"/>
                  </a:moveTo>
                  <a:lnTo>
                    <a:pt x="90" y="573"/>
                  </a:lnTo>
                  <a:lnTo>
                    <a:pt x="56" y="567"/>
                  </a:lnTo>
                  <a:lnTo>
                    <a:pt x="27" y="549"/>
                  </a:lnTo>
                  <a:lnTo>
                    <a:pt x="7" y="521"/>
                  </a:lnTo>
                  <a:lnTo>
                    <a:pt x="0" y="486"/>
                  </a:lnTo>
                  <a:lnTo>
                    <a:pt x="0" y="71"/>
                  </a:lnTo>
                  <a:lnTo>
                    <a:pt x="2" y="50"/>
                  </a:lnTo>
                  <a:lnTo>
                    <a:pt x="9" y="31"/>
                  </a:lnTo>
                  <a:lnTo>
                    <a:pt x="19" y="14"/>
                  </a:lnTo>
                  <a:lnTo>
                    <a:pt x="33" y="0"/>
                  </a:lnTo>
                  <a:lnTo>
                    <a:pt x="24" y="13"/>
                  </a:lnTo>
                  <a:lnTo>
                    <a:pt x="18" y="27"/>
                  </a:lnTo>
                  <a:lnTo>
                    <a:pt x="14" y="42"/>
                  </a:lnTo>
                  <a:lnTo>
                    <a:pt x="13" y="58"/>
                  </a:lnTo>
                  <a:lnTo>
                    <a:pt x="13" y="473"/>
                  </a:lnTo>
                  <a:lnTo>
                    <a:pt x="20" y="508"/>
                  </a:lnTo>
                  <a:lnTo>
                    <a:pt x="40" y="536"/>
                  </a:lnTo>
                  <a:lnTo>
                    <a:pt x="68" y="554"/>
                  </a:lnTo>
                  <a:lnTo>
                    <a:pt x="103" y="560"/>
                  </a:lnTo>
                  <a:lnTo>
                    <a:pt x="1440" y="560"/>
                  </a:lnTo>
                  <a:lnTo>
                    <a:pt x="1434" y="565"/>
                  </a:lnTo>
                  <a:lnTo>
                    <a:pt x="1416" y="571"/>
                  </a:lnTo>
                  <a:lnTo>
                    <a:pt x="1396" y="573"/>
                  </a:lnTo>
                  <a:close/>
                  <a:moveTo>
                    <a:pt x="1440" y="560"/>
                  </a:moveTo>
                  <a:lnTo>
                    <a:pt x="1409" y="560"/>
                  </a:lnTo>
                  <a:lnTo>
                    <a:pt x="1424" y="559"/>
                  </a:lnTo>
                  <a:lnTo>
                    <a:pt x="1438" y="555"/>
                  </a:lnTo>
                  <a:lnTo>
                    <a:pt x="1451" y="550"/>
                  </a:lnTo>
                  <a:lnTo>
                    <a:pt x="1463" y="542"/>
                  </a:lnTo>
                  <a:lnTo>
                    <a:pt x="1450" y="555"/>
                  </a:lnTo>
                  <a:lnTo>
                    <a:pt x="1440" y="560"/>
                  </a:lnTo>
                  <a:close/>
                </a:path>
              </a:pathLst>
            </a:custGeom>
            <a:solidFill>
              <a:srgbClr val="C0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sp>
          <p:nvSpPr>
            <p:cNvPr id="88" name="AutoShape 757"/>
            <p:cNvSpPr/>
            <p:nvPr/>
          </p:nvSpPr>
          <p:spPr bwMode="auto">
            <a:xfrm>
              <a:off x="17667" y="2816"/>
              <a:ext cx="1458" cy="578"/>
            </a:xfrm>
            <a:custGeom>
              <a:avLst/>
              <a:gdLst>
                <a:gd name="T0" fmla="+- 0 17667 17667"/>
                <a:gd name="T1" fmla="*/ T0 w 1458"/>
                <a:gd name="T2" fmla="+- 0 2848 2817"/>
                <a:gd name="T3" fmla="*/ 2848 h 578"/>
                <a:gd name="T4" fmla="+- 0 17681 17667"/>
                <a:gd name="T5" fmla="*/ T4 w 1458"/>
                <a:gd name="T6" fmla="+- 0 2835 2817"/>
                <a:gd name="T7" fmla="*/ 2835 h 578"/>
                <a:gd name="T8" fmla="+- 0 17697 17667"/>
                <a:gd name="T9" fmla="*/ T8 w 1458"/>
                <a:gd name="T10" fmla="+- 0 2825 2817"/>
                <a:gd name="T11" fmla="*/ 2825 h 578"/>
                <a:gd name="T12" fmla="+- 0 17715 17667"/>
                <a:gd name="T13" fmla="*/ T12 w 1458"/>
                <a:gd name="T14" fmla="+- 0 2819 2817"/>
                <a:gd name="T15" fmla="*/ 2819 h 578"/>
                <a:gd name="T16" fmla="+- 0 17734 17667"/>
                <a:gd name="T17" fmla="*/ T16 w 1458"/>
                <a:gd name="T18" fmla="+- 0 2817 2817"/>
                <a:gd name="T19" fmla="*/ 2817 h 578"/>
                <a:gd name="T20" fmla="+- 0 19040 17667"/>
                <a:gd name="T21" fmla="*/ T20 w 1458"/>
                <a:gd name="T22" fmla="+- 0 2817 2817"/>
                <a:gd name="T23" fmla="*/ 2817 h 578"/>
                <a:gd name="T24" fmla="+- 0 19074 17667"/>
                <a:gd name="T25" fmla="*/ T24 w 1458"/>
                <a:gd name="T26" fmla="+- 0 2824 2817"/>
                <a:gd name="T27" fmla="*/ 2824 h 578"/>
                <a:gd name="T28" fmla="+- 0 19082 17667"/>
                <a:gd name="T29" fmla="*/ T28 w 1458"/>
                <a:gd name="T30" fmla="+- 0 2829 2817"/>
                <a:gd name="T31" fmla="*/ 2829 h 578"/>
                <a:gd name="T32" fmla="+- 0 17721 17667"/>
                <a:gd name="T33" fmla="*/ T32 w 1458"/>
                <a:gd name="T34" fmla="+- 0 2829 2817"/>
                <a:gd name="T35" fmla="*/ 2829 h 578"/>
                <a:gd name="T36" fmla="+- 0 17706 17667"/>
                <a:gd name="T37" fmla="*/ T36 w 1458"/>
                <a:gd name="T38" fmla="+- 0 2831 2817"/>
                <a:gd name="T39" fmla="*/ 2831 h 578"/>
                <a:gd name="T40" fmla="+- 0 17692 17667"/>
                <a:gd name="T41" fmla="*/ T40 w 1458"/>
                <a:gd name="T42" fmla="+- 0 2834 2817"/>
                <a:gd name="T43" fmla="*/ 2834 h 578"/>
                <a:gd name="T44" fmla="+- 0 17679 17667"/>
                <a:gd name="T45" fmla="*/ T44 w 1458"/>
                <a:gd name="T46" fmla="+- 0 2840 2817"/>
                <a:gd name="T47" fmla="*/ 2840 h 578"/>
                <a:gd name="T48" fmla="+- 0 17667 17667"/>
                <a:gd name="T49" fmla="*/ T48 w 1458"/>
                <a:gd name="T50" fmla="+- 0 2848 2817"/>
                <a:gd name="T51" fmla="*/ 2848 h 578"/>
                <a:gd name="T52" fmla="+- 0 19092 17667"/>
                <a:gd name="T53" fmla="*/ T52 w 1458"/>
                <a:gd name="T54" fmla="+- 0 3394 2817"/>
                <a:gd name="T55" fmla="*/ 3394 h 578"/>
                <a:gd name="T56" fmla="+- 0 19100 17667"/>
                <a:gd name="T57" fmla="*/ T56 w 1458"/>
                <a:gd name="T58" fmla="+- 0 3382 2817"/>
                <a:gd name="T59" fmla="*/ 3382 h 578"/>
                <a:gd name="T60" fmla="+- 0 19106 17667"/>
                <a:gd name="T61" fmla="*/ T60 w 1458"/>
                <a:gd name="T62" fmla="+- 0 3368 2817"/>
                <a:gd name="T63" fmla="*/ 3368 h 578"/>
                <a:gd name="T64" fmla="+- 0 19110 17667"/>
                <a:gd name="T65" fmla="*/ T64 w 1458"/>
                <a:gd name="T66" fmla="+- 0 3353 2817"/>
                <a:gd name="T67" fmla="*/ 3353 h 578"/>
                <a:gd name="T68" fmla="+- 0 19112 17667"/>
                <a:gd name="T69" fmla="*/ T68 w 1458"/>
                <a:gd name="T70" fmla="+- 0 3336 2817"/>
                <a:gd name="T71" fmla="*/ 3336 h 578"/>
                <a:gd name="T72" fmla="+- 0 19112 17667"/>
                <a:gd name="T73" fmla="*/ T72 w 1458"/>
                <a:gd name="T74" fmla="+- 0 2921 2817"/>
                <a:gd name="T75" fmla="*/ 2921 h 578"/>
                <a:gd name="T76" fmla="+- 0 19105 17667"/>
                <a:gd name="T77" fmla="*/ T76 w 1458"/>
                <a:gd name="T78" fmla="+- 0 2885 2817"/>
                <a:gd name="T79" fmla="*/ 2885 h 578"/>
                <a:gd name="T80" fmla="+- 0 19088 17667"/>
                <a:gd name="T81" fmla="*/ T80 w 1458"/>
                <a:gd name="T82" fmla="+- 0 2856 2817"/>
                <a:gd name="T83" fmla="*/ 2856 h 578"/>
                <a:gd name="T84" fmla="+- 0 19061 17667"/>
                <a:gd name="T85" fmla="*/ T84 w 1458"/>
                <a:gd name="T86" fmla="+- 0 2837 2817"/>
                <a:gd name="T87" fmla="*/ 2837 h 578"/>
                <a:gd name="T88" fmla="+- 0 19028 17667"/>
                <a:gd name="T89" fmla="*/ T88 w 1458"/>
                <a:gd name="T90" fmla="+- 0 2829 2817"/>
                <a:gd name="T91" fmla="*/ 2829 h 578"/>
                <a:gd name="T92" fmla="+- 0 19082 17667"/>
                <a:gd name="T93" fmla="*/ T92 w 1458"/>
                <a:gd name="T94" fmla="+- 0 2829 2817"/>
                <a:gd name="T95" fmla="*/ 2829 h 578"/>
                <a:gd name="T96" fmla="+- 0 19101 17667"/>
                <a:gd name="T97" fmla="*/ T96 w 1458"/>
                <a:gd name="T98" fmla="+- 0 2843 2817"/>
                <a:gd name="T99" fmla="*/ 2843 h 578"/>
                <a:gd name="T100" fmla="+- 0 19118 17667"/>
                <a:gd name="T101" fmla="*/ T100 w 1458"/>
                <a:gd name="T102" fmla="+- 0 2873 2817"/>
                <a:gd name="T103" fmla="*/ 2873 h 578"/>
                <a:gd name="T104" fmla="+- 0 19125 17667"/>
                <a:gd name="T105" fmla="*/ T104 w 1458"/>
                <a:gd name="T106" fmla="+- 0 2909 2817"/>
                <a:gd name="T107" fmla="*/ 2909 h 578"/>
                <a:gd name="T108" fmla="+- 0 19125 17667"/>
                <a:gd name="T109" fmla="*/ T108 w 1458"/>
                <a:gd name="T110" fmla="+- 0 3324 2817"/>
                <a:gd name="T111" fmla="*/ 3324 h 578"/>
                <a:gd name="T112" fmla="+- 0 19122 17667"/>
                <a:gd name="T113" fmla="*/ T112 w 1458"/>
                <a:gd name="T114" fmla="+- 0 3345 2817"/>
                <a:gd name="T115" fmla="*/ 3345 h 578"/>
                <a:gd name="T116" fmla="+- 0 19116 17667"/>
                <a:gd name="T117" fmla="*/ T116 w 1458"/>
                <a:gd name="T118" fmla="+- 0 3364 2817"/>
                <a:gd name="T119" fmla="*/ 3364 h 578"/>
                <a:gd name="T120" fmla="+- 0 19105 17667"/>
                <a:gd name="T121" fmla="*/ T120 w 1458"/>
                <a:gd name="T122" fmla="+- 0 3381 2817"/>
                <a:gd name="T123" fmla="*/ 3381 h 578"/>
                <a:gd name="T124" fmla="+- 0 19092 17667"/>
                <a:gd name="T125" fmla="*/ T124 w 1458"/>
                <a:gd name="T126" fmla="+- 0 3394 2817"/>
                <a:gd name="T127" fmla="*/ 3394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458" h="578">
                  <a:moveTo>
                    <a:pt x="0" y="31"/>
                  </a:moveTo>
                  <a:lnTo>
                    <a:pt x="14" y="18"/>
                  </a:lnTo>
                  <a:lnTo>
                    <a:pt x="30" y="8"/>
                  </a:lnTo>
                  <a:lnTo>
                    <a:pt x="48" y="2"/>
                  </a:lnTo>
                  <a:lnTo>
                    <a:pt x="67" y="0"/>
                  </a:lnTo>
                  <a:lnTo>
                    <a:pt x="1373" y="0"/>
                  </a:lnTo>
                  <a:lnTo>
                    <a:pt x="1407" y="7"/>
                  </a:lnTo>
                  <a:lnTo>
                    <a:pt x="1415" y="12"/>
                  </a:lnTo>
                  <a:lnTo>
                    <a:pt x="54" y="12"/>
                  </a:lnTo>
                  <a:lnTo>
                    <a:pt x="39" y="14"/>
                  </a:lnTo>
                  <a:lnTo>
                    <a:pt x="25" y="17"/>
                  </a:lnTo>
                  <a:lnTo>
                    <a:pt x="12" y="23"/>
                  </a:lnTo>
                  <a:lnTo>
                    <a:pt x="0" y="31"/>
                  </a:lnTo>
                  <a:close/>
                  <a:moveTo>
                    <a:pt x="1425" y="577"/>
                  </a:moveTo>
                  <a:lnTo>
                    <a:pt x="1433" y="565"/>
                  </a:lnTo>
                  <a:lnTo>
                    <a:pt x="1439" y="551"/>
                  </a:lnTo>
                  <a:lnTo>
                    <a:pt x="1443" y="536"/>
                  </a:lnTo>
                  <a:lnTo>
                    <a:pt x="1445" y="519"/>
                  </a:lnTo>
                  <a:lnTo>
                    <a:pt x="1445" y="104"/>
                  </a:lnTo>
                  <a:lnTo>
                    <a:pt x="1438" y="68"/>
                  </a:lnTo>
                  <a:lnTo>
                    <a:pt x="1421" y="39"/>
                  </a:lnTo>
                  <a:lnTo>
                    <a:pt x="1394" y="20"/>
                  </a:lnTo>
                  <a:lnTo>
                    <a:pt x="1361" y="12"/>
                  </a:lnTo>
                  <a:lnTo>
                    <a:pt x="1415" y="12"/>
                  </a:lnTo>
                  <a:lnTo>
                    <a:pt x="1434" y="26"/>
                  </a:lnTo>
                  <a:lnTo>
                    <a:pt x="1451" y="56"/>
                  </a:lnTo>
                  <a:lnTo>
                    <a:pt x="1458" y="92"/>
                  </a:lnTo>
                  <a:lnTo>
                    <a:pt x="1458" y="507"/>
                  </a:lnTo>
                  <a:lnTo>
                    <a:pt x="1455" y="528"/>
                  </a:lnTo>
                  <a:lnTo>
                    <a:pt x="1449" y="547"/>
                  </a:lnTo>
                  <a:lnTo>
                    <a:pt x="1438" y="564"/>
                  </a:lnTo>
                  <a:lnTo>
                    <a:pt x="1425" y="577"/>
                  </a:lnTo>
                  <a:close/>
                </a:path>
              </a:pathLst>
            </a:custGeom>
            <a:solidFill>
              <a:srgbClr val="C0C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ES"/>
            </a:p>
          </p:txBody>
        </p:sp>
        <p:pic>
          <p:nvPicPr>
            <p:cNvPr id="89" name="Picture 7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0" y="3264"/>
              <a:ext cx="1132" cy="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75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" y="3321"/>
              <a:ext cx="956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754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0" y="3264"/>
              <a:ext cx="1132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75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8" y="3321"/>
              <a:ext cx="956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75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3" y="3473"/>
              <a:ext cx="726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75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9" y="3491"/>
              <a:ext cx="613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 Box 750"/>
            <p:cNvSpPr txBox="1">
              <a:spLocks noChangeArrowheads="1"/>
            </p:cNvSpPr>
            <p:nvPr/>
          </p:nvSpPr>
          <p:spPr bwMode="auto">
            <a:xfrm>
              <a:off x="14344" y="2844"/>
              <a:ext cx="935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spcBef>
                  <a:spcPts val="13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0061AF"/>
                  </a:solidFill>
                  <a:effectLst/>
                  <a:latin typeface="Arial" panose="020B0604020202090204"/>
                  <a:ea typeface="Arial" panose="020B0604020202090204"/>
                </a:rPr>
                <a:t>2019</a:t>
              </a:r>
              <a:endParaRPr lang="es-ES" sz="1600" dirty="0">
                <a:effectLst/>
                <a:latin typeface="Arial" panose="020B0604020202090204"/>
                <a:ea typeface="Arial" panose="020B0604020202090204"/>
              </a:endParaRPr>
            </a:p>
          </p:txBody>
        </p:sp>
        <p:sp>
          <p:nvSpPr>
            <p:cNvPr id="96" name="Text Box 749"/>
            <p:cNvSpPr txBox="1">
              <a:spLocks noChangeArrowheads="1"/>
            </p:cNvSpPr>
            <p:nvPr/>
          </p:nvSpPr>
          <p:spPr bwMode="auto">
            <a:xfrm>
              <a:off x="14987" y="4948"/>
              <a:ext cx="3039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ct val="111000"/>
                </a:lnSpc>
                <a:spcBef>
                  <a:spcPts val="610"/>
                </a:spcBef>
                <a:spcAft>
                  <a:spcPts val="0"/>
                </a:spcAft>
              </a:pPr>
              <a:r>
                <a:rPr lang="es-ES" sz="1100" b="1" dirty="0" smtClean="0">
                  <a:effectLst/>
                  <a:latin typeface="Arial" panose="020B0604020202090204"/>
                  <a:ea typeface="Arial" panose="020B0604020202090204"/>
                </a:rPr>
                <a:t>El</a:t>
              </a:r>
              <a:r>
                <a:rPr lang="es-ES" sz="1100" b="1" spc="-80" dirty="0" smtClean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número</a:t>
              </a:r>
              <a:r>
                <a:rPr lang="es-ES" sz="1100" b="1" spc="-8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de</a:t>
              </a:r>
              <a:r>
                <a:rPr lang="es-ES" sz="1100" b="1" spc="-8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personas</a:t>
              </a:r>
              <a:r>
                <a:rPr lang="es-ES" sz="1100" b="1" spc="-8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de</a:t>
              </a:r>
              <a:r>
                <a:rPr lang="es-ES" sz="1100" b="1" spc="-8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65</a:t>
              </a:r>
              <a:r>
                <a:rPr lang="es-ES" sz="1100" b="1" spc="-8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años</a:t>
              </a:r>
              <a:r>
                <a:rPr lang="es-ES" sz="1100" b="1" spc="-8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o más</a:t>
              </a:r>
              <a:r>
                <a:rPr lang="es-ES" sz="1100" b="1" spc="-25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será</a:t>
              </a:r>
              <a:r>
                <a:rPr lang="es-ES" sz="1100" b="1" spc="-25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superior</a:t>
              </a:r>
              <a:r>
                <a:rPr lang="es-ES" sz="1100" b="1" spc="-25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al</a:t>
              </a:r>
              <a:r>
                <a:rPr lang="es-ES" sz="1100" b="1" spc="-25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número</a:t>
              </a:r>
              <a:r>
                <a:rPr lang="es-ES" sz="1100" b="1" spc="-20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de</a:t>
              </a:r>
              <a:r>
                <a:rPr lang="es-ES" sz="1100" b="1" spc="-25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spc="-20" dirty="0">
                  <a:effectLst/>
                  <a:latin typeface="Arial" panose="020B0604020202090204"/>
                  <a:ea typeface="Arial" panose="020B0604020202090204"/>
                </a:rPr>
                <a:t>niños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menores de 5</a:t>
              </a:r>
              <a:r>
                <a:rPr lang="es-ES" sz="1100" b="1" spc="-65" dirty="0">
                  <a:effectLst/>
                  <a:latin typeface="Arial" panose="020B0604020202090204"/>
                  <a:ea typeface="Arial" panose="020B0604020202090204"/>
                </a:rPr>
                <a:t> </a:t>
              </a:r>
              <a:r>
                <a:rPr lang="es-ES" sz="1100" b="1" dirty="0">
                  <a:effectLst/>
                  <a:latin typeface="Arial" panose="020B0604020202090204"/>
                  <a:ea typeface="Arial" panose="020B0604020202090204"/>
                </a:rPr>
                <a:t>años</a:t>
              </a:r>
              <a:endParaRPr lang="es-ES" sz="2800" dirty="0">
                <a:effectLst/>
                <a:latin typeface="Arial" panose="020B0604020202090204"/>
                <a:ea typeface="Arial" panose="020B0604020202090204"/>
              </a:endParaRPr>
            </a:p>
          </p:txBody>
        </p:sp>
        <p:sp>
          <p:nvSpPr>
            <p:cNvPr id="97" name="Text Box 748"/>
            <p:cNvSpPr txBox="1">
              <a:spLocks noChangeArrowheads="1"/>
            </p:cNvSpPr>
            <p:nvPr/>
          </p:nvSpPr>
          <p:spPr bwMode="auto">
            <a:xfrm>
              <a:off x="17858" y="2844"/>
              <a:ext cx="935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spcBef>
                  <a:spcPts val="130"/>
                </a:spcBef>
                <a:spcAft>
                  <a:spcPts val="0"/>
                </a:spcAft>
              </a:pPr>
              <a:r>
                <a:rPr lang="es-ES" sz="1600" b="1" dirty="0" smtClean="0">
                  <a:solidFill>
                    <a:srgbClr val="0061AF"/>
                  </a:solidFill>
                  <a:effectLst/>
                  <a:latin typeface="Arial" panose="020B0604020202090204"/>
                  <a:ea typeface="Arial" panose="020B0604020202090204"/>
                </a:rPr>
                <a:t>2050</a:t>
              </a:r>
              <a:endParaRPr lang="es-ES" sz="1600" dirty="0">
                <a:effectLst/>
                <a:latin typeface="Arial" panose="020B0604020202090204"/>
                <a:ea typeface="Arial" panose="020B0604020202090204"/>
              </a:endParaRPr>
            </a:p>
          </p:txBody>
        </p:sp>
      </p:grpSp>
      <p:sp>
        <p:nvSpPr>
          <p:cNvPr id="5" name="1 CuadroTexto"/>
          <p:cNvSpPr txBox="1"/>
          <p:nvPr/>
        </p:nvSpPr>
        <p:spPr>
          <a:xfrm>
            <a:off x="5690235" y="2248535"/>
            <a:ext cx="5339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Enfoque intergeneracional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5614670" y="4533265"/>
            <a:ext cx="53397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 </a:t>
            </a:r>
            <a:r>
              <a:rPr lang="es-ES"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E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nvejecimiento saludable </a:t>
            </a:r>
            <a:endParaRPr lang="es-ES" sz="2000" b="1" dirty="0">
              <a:solidFill>
                <a:schemeClr val="accent1">
                  <a:lumMod val="75000"/>
                </a:schemeClr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4976495" y="642620"/>
            <a:ext cx="69570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s-EC" sz="1400" dirty="0" smtClean="0">
                <a:latin typeface="Arial Bold" panose="020B0604020202090204" charset="0"/>
                <a:cs typeface="Arial Bold" panose="020B0604020202090204" charset="0"/>
              </a:rPr>
              <a:t>La transición demográfica continuará durante las siguientes tres décadas, en las cuales seis de cada diez personas serán jóvenes y adultos entre los 18 y 64 años  En esta etapa de </a:t>
            </a:r>
            <a:r>
              <a:rPr lang="es-EC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bono demográfico </a:t>
            </a:r>
            <a:r>
              <a:rPr lang="es-EC" sz="1400" dirty="0" smtClean="0">
                <a:latin typeface="Arial Bold" panose="020B0604020202090204" charset="0"/>
                <a:cs typeface="Arial Bold" panose="020B0604020202090204" charset="0"/>
              </a:rPr>
              <a:t>disminuirá la población dependiente de niñas, niños, adolescentes y crecerá sostenidamente la población de</a:t>
            </a:r>
            <a:r>
              <a:rPr lang="es-EC" sz="1400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 jóvenes y adultos en </a:t>
            </a:r>
            <a:r>
              <a:rPr lang="es-EC" sz="1400" dirty="0" smtClean="0">
                <a:latin typeface="Arial Bold" panose="020B0604020202090204" charset="0"/>
                <a:cs typeface="Arial Bold" panose="020B0604020202090204" charset="0"/>
              </a:rPr>
              <a:t>edad económicamente activa, lo que reduce la presión sobre los cuidados y posibilita una mejor distribución de los bienes. </a:t>
            </a:r>
            <a:endParaRPr lang="es-EC" altLang="en-US" sz="1400" dirty="0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5690235" y="243840"/>
            <a:ext cx="59575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>
              <a:buNone/>
            </a:pPr>
            <a:r>
              <a:rPr lang="es-ES"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T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ransición demográfica  </a:t>
            </a:r>
            <a:r>
              <a:rPr lang="es-ES"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-</a:t>
            </a:r>
            <a:r>
              <a:rPr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 bono demográfico</a:t>
            </a:r>
            <a:endParaRPr lang="es-ES" altLang="en-US" sz="2000" b="1">
              <a:solidFill>
                <a:schemeClr val="accent1">
                  <a:lumMod val="75000"/>
                </a:schemeClr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98" y="-13063"/>
            <a:ext cx="12187063" cy="6857999"/>
          </a:xfrm>
          <a:prstGeom prst="rect">
            <a:avLst/>
          </a:prstGeom>
        </p:spPr>
      </p:pic>
      <p:sp>
        <p:nvSpPr>
          <p:cNvPr id="100" name="Cuadro de texto 99"/>
          <p:cNvSpPr txBox="1"/>
          <p:nvPr/>
        </p:nvSpPr>
        <p:spPr>
          <a:xfrm>
            <a:off x="4460240" y="151130"/>
            <a:ext cx="93986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Ley Orgánica de las Personas Adultas Mayores (LOPAM)</a:t>
            </a:r>
            <a:endParaRPr lang="es-ES" altLang="en-US" sz="2000" b="1">
              <a:solidFill>
                <a:schemeClr val="accent1">
                  <a:lumMod val="75000"/>
                </a:schemeClr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2" name="Cuadro de texto 1"/>
          <p:cNvSpPr txBox="1"/>
          <p:nvPr/>
        </p:nvSpPr>
        <p:spPr>
          <a:xfrm>
            <a:off x="187960" y="1442085"/>
            <a:ext cx="276733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es-ES" sz="1400" b="1" dirty="0" smtClean="0"/>
              <a:t>E</a:t>
            </a:r>
            <a:r>
              <a:rPr lang="es-EC" sz="1400" b="1" dirty="0" err="1" smtClean="0"/>
              <a:t>nfoques</a:t>
            </a:r>
            <a:r>
              <a:rPr lang="es-EC" sz="1400" b="1" dirty="0" smtClean="0"/>
              <a:t>: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s-EC" sz="1400" dirty="0" smtClean="0"/>
              <a:t>Ciclo de vida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s-EC" sz="1400" dirty="0" smtClean="0"/>
              <a:t>Género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s-EC" sz="1400" dirty="0" smtClean="0"/>
              <a:t>Movilidad humana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s-EC" sz="1400" dirty="0" smtClean="0"/>
              <a:t>Intergeneracional, Intercultural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s-EC" sz="1400" dirty="0" smtClean="0"/>
              <a:t>Poblacional y urbano – rural</a:t>
            </a:r>
          </a:p>
          <a:p>
            <a:pPr indent="0">
              <a:buFont typeface="Arial" panose="020B0604020202090204" pitchFamily="34" charset="0"/>
              <a:buNone/>
            </a:pPr>
            <a:endParaRPr lang="es-EC" sz="1400" dirty="0" smtClean="0"/>
          </a:p>
          <a:p>
            <a:pPr marL="342900" indent="-342900"/>
            <a:r>
              <a:rPr lang="es-EC" sz="1400" b="1" dirty="0" smtClean="0">
                <a:sym typeface="+mn-ea"/>
              </a:rPr>
              <a:t>Principios 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s-EC" sz="1400" dirty="0" smtClean="0">
                <a:sym typeface="+mn-ea"/>
              </a:rPr>
              <a:t>Abordaje integral, atención prioritaria y especializada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s-EC" sz="1400" dirty="0" smtClean="0"/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s-EC" sz="1400" dirty="0" smtClean="0">
                <a:sym typeface="+mn-ea"/>
              </a:rPr>
              <a:t>Corresponsabilidad y participación Estado, sociedad y familia </a:t>
            </a:r>
          </a:p>
          <a:p>
            <a:pPr marL="342900" indent="-342900">
              <a:buFont typeface="Arial" panose="020B0604020202090204" pitchFamily="34" charset="0"/>
              <a:buChar char="•"/>
            </a:pPr>
            <a:endParaRPr lang="es-EC" sz="1400" dirty="0" smtClean="0">
              <a:sym typeface="+mn-ea"/>
            </a:endParaRPr>
          </a:p>
          <a:p>
            <a:pPr marL="342900" indent="-342900">
              <a:buFont typeface="Arial" panose="020B0604020202090204" pitchFamily="34" charset="0"/>
              <a:buChar char="•"/>
            </a:pPr>
            <a:r>
              <a:rPr lang="es-EC" sz="1400" dirty="0" smtClean="0">
                <a:sym typeface="+mn-ea"/>
              </a:rPr>
              <a:t>Cuidado y protección para lograr la inclusión y la igualdad y no discriminación</a:t>
            </a:r>
            <a:endParaRPr lang="es-EC" altLang="en-US" sz="1400" dirty="0"/>
          </a:p>
        </p:txBody>
      </p:sp>
      <p:sp>
        <p:nvSpPr>
          <p:cNvPr id="3" name="Cuadro de texto 2"/>
          <p:cNvSpPr txBox="1"/>
          <p:nvPr/>
        </p:nvSpPr>
        <p:spPr>
          <a:xfrm>
            <a:off x="4675505" y="1442085"/>
            <a:ext cx="7098665" cy="9531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 algn="just">
              <a:buFont typeface="Arial" panose="020B0604020202090204" pitchFamily="34" charset="0"/>
              <a:buNone/>
            </a:pPr>
            <a:r>
              <a:rPr lang="es-EC" sz="1400" b="1" dirty="0" smtClean="0">
                <a:cs typeface="Arial Regular" panose="020B0604020202090204" charset="0"/>
              </a:rPr>
              <a:t>Plan Nacional de Desarrollo: </a:t>
            </a:r>
            <a:r>
              <a:rPr lang="es-EC" sz="1400" b="0" dirty="0" smtClean="0">
                <a:cs typeface="Arial Regular" panose="020B0604020202090204" charset="0"/>
              </a:rPr>
              <a:t>salud, educación, alimentación, participación y organización social, protección (pensiones contributivas y no contributivas), acceso a justicia para juzgar y sancionar, toda forma de discriminación, maltrato, abuso y violencia, fomentando la solidaridad y las relaciones intergeneracionales</a:t>
            </a:r>
            <a:endParaRPr lang="es-EC" altLang="en-US" sz="1400" dirty="0">
              <a:cs typeface="Arial Regular" panose="020B0604020202090204" charset="0"/>
            </a:endParaRPr>
          </a:p>
        </p:txBody>
      </p:sp>
      <p:sp>
        <p:nvSpPr>
          <p:cNvPr id="4" name="Cuadro de texto 3"/>
          <p:cNvSpPr txBox="1"/>
          <p:nvPr/>
        </p:nvSpPr>
        <p:spPr>
          <a:xfrm>
            <a:off x="4675505" y="2517140"/>
            <a:ext cx="7098665" cy="5219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0" algn="just">
              <a:buFont typeface="Arial" panose="020B0604020202090204" pitchFamily="34" charset="0"/>
              <a:buNone/>
            </a:pPr>
            <a:r>
              <a:rPr lang="es-ES" sz="1400" b="1" dirty="0">
                <a:solidFill>
                  <a:schemeClr val="bg1"/>
                </a:solidFill>
                <a:cs typeface="Arial Regular" panose="020B0604020202090204" charset="0"/>
              </a:rPr>
              <a:t>Sistema Nacional Especializado de Protección Integral de los Derechos de las Personas Adultas </a:t>
            </a:r>
            <a:r>
              <a:rPr lang="es-ES" sz="1400" b="1" dirty="0" smtClean="0">
                <a:solidFill>
                  <a:schemeClr val="bg1"/>
                </a:solidFill>
                <a:cs typeface="Arial Regular" panose="020B0604020202090204" charset="0"/>
              </a:rPr>
              <a:t>Mayores</a:t>
            </a:r>
            <a:endParaRPr lang="es-ES" altLang="en-US" sz="1400" b="1" dirty="0">
              <a:solidFill>
                <a:schemeClr val="bg1"/>
              </a:solidFill>
              <a:cs typeface="Arial Regular" panose="020B0604020202090204" charset="0"/>
            </a:endParaRPr>
          </a:p>
        </p:txBody>
      </p:sp>
      <p:sp>
        <p:nvSpPr>
          <p:cNvPr id="5" name="Cuadro de texto 4"/>
          <p:cNvSpPr txBox="1"/>
          <p:nvPr/>
        </p:nvSpPr>
        <p:spPr>
          <a:xfrm>
            <a:off x="3051175" y="2379345"/>
            <a:ext cx="1244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altLang="en-US" sz="2000" b="1" dirty="0">
                <a:cs typeface="Arial Regular" panose="020B0604020202090204" charset="0"/>
              </a:rPr>
              <a:t>Estado</a:t>
            </a:r>
          </a:p>
        </p:txBody>
      </p:sp>
      <p:sp>
        <p:nvSpPr>
          <p:cNvPr id="6" name="Cuadro de texto 5"/>
          <p:cNvSpPr txBox="1"/>
          <p:nvPr/>
        </p:nvSpPr>
        <p:spPr>
          <a:xfrm>
            <a:off x="4675505" y="5499553"/>
            <a:ext cx="7098665" cy="3067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es-EC" sz="1400" b="1" dirty="0" smtClean="0">
                <a:solidFill>
                  <a:schemeClr val="bg1"/>
                </a:solidFill>
                <a:cs typeface="Arial Regular" panose="020B0604020202090204" charset="0"/>
                <a:sym typeface="+mn-ea"/>
              </a:rPr>
              <a:t>Promoción, respeto vigilancia y control del cumplimiento de derechos</a:t>
            </a:r>
            <a:endParaRPr lang="es-EC" sz="1400" b="1" dirty="0">
              <a:solidFill>
                <a:schemeClr val="bg1"/>
              </a:solidFill>
              <a:cs typeface="Arial Regular" panose="020B0604020202090204" charset="0"/>
              <a:sym typeface="+mn-ea"/>
            </a:endParaRPr>
          </a:p>
        </p:txBody>
      </p:sp>
      <p:sp>
        <p:nvSpPr>
          <p:cNvPr id="7" name="Cuadro de texto 6"/>
          <p:cNvSpPr txBox="1"/>
          <p:nvPr/>
        </p:nvSpPr>
        <p:spPr>
          <a:xfrm>
            <a:off x="4675505" y="4807947"/>
            <a:ext cx="7098665" cy="521970"/>
          </a:xfrm>
          <a:prstGeom prst="rect">
            <a:avLst/>
          </a:prstGeom>
          <a:solidFill>
            <a:srgbClr val="10808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lang="es-EC" sz="1400" b="1" dirty="0" smtClean="0">
                <a:solidFill>
                  <a:schemeClr val="bg1"/>
                </a:solidFill>
                <a:cs typeface="Arial Regular" panose="020B0604020202090204" charset="0"/>
                <a:sym typeface="+mn-ea"/>
              </a:rPr>
              <a:t>Responsabilidad integridad física, mental y emocional, satisfacer su desarrollo, autonomía y voluntad</a:t>
            </a:r>
            <a:endParaRPr lang="es-EC" altLang="en-US" sz="1400" b="1" dirty="0">
              <a:solidFill>
                <a:schemeClr val="bg1"/>
              </a:solidFill>
              <a:cs typeface="Arial Regular" panose="020B0604020202090204" charset="0"/>
              <a:sym typeface="+mn-ea"/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4675505" y="4326890"/>
            <a:ext cx="7098665" cy="30670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pPr indent="0" algn="just">
              <a:buFont typeface="Arial" panose="020B0604020202090204" pitchFamily="34" charset="0"/>
              <a:buNone/>
            </a:pPr>
            <a:r>
              <a:rPr lang="es-EC" sz="1400" b="1" dirty="0" smtClean="0">
                <a:solidFill>
                  <a:schemeClr val="bg1"/>
                </a:solidFill>
                <a:cs typeface="Arial Regular" panose="020B0604020202090204" charset="0"/>
                <a:sym typeface="+mn-ea"/>
              </a:rPr>
              <a:t>Integración, participación ciudadana e inclusión plena</a:t>
            </a:r>
            <a:r>
              <a:rPr lang="es-EC" sz="1400" b="1" dirty="0" smtClean="0">
                <a:solidFill>
                  <a:schemeClr val="bg1"/>
                </a:solidFill>
                <a:latin typeface="Arial Regular" panose="020B0604020202090204" charset="0"/>
                <a:cs typeface="Arial Regular" panose="020B0604020202090204" charset="0"/>
                <a:sym typeface="+mn-ea"/>
              </a:rPr>
              <a:t> </a:t>
            </a:r>
            <a:endParaRPr lang="es-EC" altLang="en-US" sz="1400" b="1" dirty="0">
              <a:solidFill>
                <a:schemeClr val="bg1"/>
              </a:solidFill>
              <a:latin typeface="Arial Regular" panose="020B0604020202090204" charset="0"/>
              <a:cs typeface="Arial Regular" panose="020B0604020202090204" charset="0"/>
              <a:sym typeface="+mn-ea"/>
            </a:endParaRPr>
          </a:p>
        </p:txBody>
      </p:sp>
      <p:sp>
        <p:nvSpPr>
          <p:cNvPr id="9" name="Cuadro de texto 8"/>
          <p:cNvSpPr txBox="1"/>
          <p:nvPr/>
        </p:nvSpPr>
        <p:spPr>
          <a:xfrm>
            <a:off x="3050540" y="4993640"/>
            <a:ext cx="124523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Familia </a:t>
            </a:r>
            <a:endParaRPr lang="es-EC" altLang="en-US" sz="2000" b="1" dirty="0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0" name="Cuadro de texto 9"/>
          <p:cNvSpPr txBox="1"/>
          <p:nvPr/>
        </p:nvSpPr>
        <p:spPr>
          <a:xfrm>
            <a:off x="3051175" y="5678805"/>
            <a:ext cx="1244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s-EC" sz="2000" b="1" dirty="0" smtClean="0">
                <a:solidFill>
                  <a:srgbClr val="000000"/>
                </a:solidFill>
                <a:cs typeface="Arial Bold" panose="020B0604020202090204" charset="0"/>
                <a:sym typeface="+mn-ea"/>
              </a:rPr>
              <a:t>Sociedad</a:t>
            </a:r>
            <a:endParaRPr lang="es-EC" altLang="en-US" sz="2000" b="1" dirty="0">
              <a:cs typeface="Arial Bold" panose="020B0604020202090204" charset="0"/>
            </a:endParaRPr>
          </a:p>
        </p:txBody>
      </p:sp>
      <p:sp>
        <p:nvSpPr>
          <p:cNvPr id="11" name="Cuadro de texto 10"/>
          <p:cNvSpPr txBox="1"/>
          <p:nvPr/>
        </p:nvSpPr>
        <p:spPr>
          <a:xfrm>
            <a:off x="3635375" y="559435"/>
            <a:ext cx="40824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s-ES" b="1">
                <a:sym typeface="+mn-ea"/>
              </a:rPr>
              <a:t>G</a:t>
            </a:r>
            <a:r>
              <a:rPr b="1">
                <a:sym typeface="+mn-ea"/>
              </a:rPr>
              <a:t>arantizar los derechos </a:t>
            </a:r>
            <a:r>
              <a:rPr lang="es-ES" b="1">
                <a:sym typeface="+mn-ea"/>
              </a:rPr>
              <a:t>de las PAM</a:t>
            </a:r>
            <a:endParaRPr lang="es-ES" altLang="en-US"/>
          </a:p>
        </p:txBody>
      </p:sp>
      <p:sp>
        <p:nvSpPr>
          <p:cNvPr id="12" name="Cuadro de texto 11"/>
          <p:cNvSpPr txBox="1"/>
          <p:nvPr/>
        </p:nvSpPr>
        <p:spPr>
          <a:xfrm>
            <a:off x="2462530" y="889635"/>
            <a:ext cx="71075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buFont typeface="Arial" panose="020B0604020202090204" pitchFamily="34" charset="0"/>
              <a:buNone/>
            </a:pPr>
            <a:r>
              <a:rPr lang="es-ES" b="1">
                <a:sym typeface="+mn-ea"/>
              </a:rPr>
              <a:t>E</a:t>
            </a:r>
            <a:r>
              <a:rPr b="1">
                <a:sym typeface="+mn-ea"/>
              </a:rPr>
              <a:t>nvejecimiento saludable dignidad, independencia y autonomía</a:t>
            </a:r>
            <a:endParaRPr lang="es-ES" altLang="en-US" b="1"/>
          </a:p>
        </p:txBody>
      </p:sp>
      <p:sp>
        <p:nvSpPr>
          <p:cNvPr id="13" name="Cuadro de texto 12"/>
          <p:cNvSpPr txBox="1"/>
          <p:nvPr/>
        </p:nvSpPr>
        <p:spPr>
          <a:xfrm>
            <a:off x="4649470" y="3192780"/>
            <a:ext cx="7099300" cy="5219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indent="0" algn="just">
              <a:buFont typeface="Arial" panose="020B0604020202090204" pitchFamily="34" charset="0"/>
              <a:buNone/>
            </a:pPr>
            <a:r>
              <a:rPr lang="es-EC" sz="1400" b="1" dirty="0" smtClean="0">
                <a:solidFill>
                  <a:schemeClr val="bg1"/>
                </a:solidFill>
                <a:cs typeface="Arial Regular" panose="020B0604020202090204" charset="0"/>
                <a:sym typeface="+mn-ea"/>
              </a:rPr>
              <a:t>Servicios para la eliminación de todas las formas de abandono, discriminación, odio, explotación, violencia y abuso</a:t>
            </a:r>
            <a:endParaRPr lang="es-EC" sz="1400" b="1" dirty="0">
              <a:solidFill>
                <a:schemeClr val="bg1"/>
              </a:solidFill>
              <a:cs typeface="Arial Regular" panose="020B0604020202090204" charset="0"/>
              <a:sym typeface="+mn-ea"/>
            </a:endParaRPr>
          </a:p>
        </p:txBody>
      </p:sp>
      <p:sp>
        <p:nvSpPr>
          <p:cNvPr id="14" name="Cuadro de texto 13"/>
          <p:cNvSpPr txBox="1"/>
          <p:nvPr/>
        </p:nvSpPr>
        <p:spPr>
          <a:xfrm>
            <a:off x="4674870" y="3883025"/>
            <a:ext cx="7099300" cy="3067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indent="0" algn="just">
              <a:buFont typeface="Arial" panose="020B0604020202090204" pitchFamily="34" charset="0"/>
              <a:buNone/>
            </a:pPr>
            <a:r>
              <a:rPr lang="es-ES" sz="1400" b="1" dirty="0">
                <a:solidFill>
                  <a:schemeClr val="bg1"/>
                </a:solidFill>
                <a:cs typeface="Arial Regular" panose="020B0604020202090204" charset="0"/>
                <a:sym typeface="+mn-ea"/>
              </a:rPr>
              <a:t>P</a:t>
            </a:r>
            <a:r>
              <a:rPr lang="es-ES" altLang="en-US" sz="1400" b="1" dirty="0">
                <a:solidFill>
                  <a:schemeClr val="bg1"/>
                </a:solidFill>
                <a:cs typeface="Arial Regular" panose="020B0604020202090204" charset="0"/>
                <a:sym typeface="+mn-ea"/>
              </a:rPr>
              <a:t>rotección especial a personas con doble vulnerabilidad</a:t>
            </a:r>
          </a:p>
        </p:txBody>
      </p:sp>
      <p:sp>
        <p:nvSpPr>
          <p:cNvPr id="16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98" y="0"/>
            <a:ext cx="12187063" cy="6857999"/>
          </a:xfrm>
          <a:prstGeom prst="rect">
            <a:avLst/>
          </a:prstGeom>
        </p:spPr>
      </p:pic>
      <p:sp>
        <p:nvSpPr>
          <p:cNvPr id="16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74015" y="2609850"/>
            <a:ext cx="385508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altLang="es-EC" sz="1600" dirty="0"/>
              <a:t>E</a:t>
            </a:r>
            <a:r>
              <a:rPr lang="es-EC" sz="1600" dirty="0"/>
              <a:t>stablece intervenciones emblemáticas específicas, orientadas a eliminar progresivamente las desigualdades</a:t>
            </a:r>
            <a:r>
              <a:rPr lang="es-ES" altLang="es-EC" sz="1600" dirty="0"/>
              <a:t>.</a:t>
            </a:r>
            <a:r>
              <a:rPr lang="es-EC" sz="1600" dirty="0"/>
              <a:t> </a:t>
            </a:r>
          </a:p>
          <a:p>
            <a:pPr algn="l"/>
            <a:endParaRPr lang="es-EC" altLang="es-EC" sz="1600" dirty="0"/>
          </a:p>
          <a:p>
            <a:pPr algn="l"/>
            <a:r>
              <a:rPr lang="es-ES" altLang="es-EC" sz="1600" dirty="0"/>
              <a:t>P</a:t>
            </a:r>
            <a:r>
              <a:rPr lang="es-EC" sz="1600" dirty="0"/>
              <a:t>olítica pública </a:t>
            </a:r>
            <a:r>
              <a:rPr lang="es-ES" altLang="es-EC" sz="1600" dirty="0"/>
              <a:t>para </a:t>
            </a:r>
            <a:r>
              <a:rPr lang="es-EC" sz="1600" dirty="0"/>
              <a:t>fortale</a:t>
            </a:r>
            <a:r>
              <a:rPr lang="es-ES" altLang="es-EC" sz="1600" dirty="0"/>
              <a:t>cer</a:t>
            </a:r>
            <a:r>
              <a:rPr lang="es-EC" sz="1600" dirty="0"/>
              <a:t> </a:t>
            </a:r>
            <a:r>
              <a:rPr lang="es-ES" altLang="es-EC" sz="1600" dirty="0"/>
              <a:t>e</a:t>
            </a:r>
            <a:r>
              <a:rPr lang="es-EC" sz="1600" dirty="0"/>
              <a:t> institucionaliza</a:t>
            </a:r>
            <a:r>
              <a:rPr lang="es-ES" altLang="es-EC" sz="1600" dirty="0"/>
              <a:t>r</a:t>
            </a:r>
            <a:r>
              <a:rPr lang="es-EC" sz="1600" dirty="0"/>
              <a:t> </a:t>
            </a:r>
            <a:r>
              <a:rPr lang="es-ES" altLang="es-EC" sz="1600" dirty="0"/>
              <a:t>los</a:t>
            </a:r>
            <a:r>
              <a:rPr lang="es-EC" sz="1600" dirty="0"/>
              <a:t> servicios asociados a la garantía de derechos fundamentales</a:t>
            </a:r>
            <a:r>
              <a:rPr lang="es-ES" altLang="es-EC" sz="1600" dirty="0"/>
              <a:t>.</a:t>
            </a:r>
            <a:r>
              <a:rPr lang="es-EC" sz="1600" dirty="0"/>
              <a:t> </a:t>
            </a:r>
            <a:endParaRPr lang="es-EC" sz="1600" dirty="0" smtClean="0"/>
          </a:p>
          <a:p>
            <a:pPr algn="just"/>
            <a:endParaRPr lang="es-EC" sz="1600" dirty="0"/>
          </a:p>
          <a:p>
            <a:pPr algn="l"/>
            <a:r>
              <a:rPr lang="es-ES" sz="1600" dirty="0"/>
              <a:t>Plantea </a:t>
            </a:r>
            <a:r>
              <a:rPr lang="es-ES" sz="1600" dirty="0" smtClean="0"/>
              <a:t>siete </a:t>
            </a:r>
            <a:r>
              <a:rPr lang="es-ES" sz="1600" b="1" dirty="0" smtClean="0"/>
              <a:t>Misiones </a:t>
            </a:r>
            <a:r>
              <a:rPr lang="es-ES" sz="1600" b="1" dirty="0"/>
              <a:t>emblemáticas</a:t>
            </a:r>
            <a:r>
              <a:rPr lang="es-ES" sz="1600" dirty="0"/>
              <a:t>, que incluye acciones dirigidas a </a:t>
            </a:r>
            <a:r>
              <a:rPr lang="es-EC" sz="1600" dirty="0"/>
              <a:t>ampliar la cobertura del sistema de protección social</a:t>
            </a:r>
            <a:r>
              <a:rPr lang="es-ES" sz="1600" dirty="0"/>
              <a:t>, y erradicar la pobreza y la desnutrición.</a:t>
            </a:r>
          </a:p>
          <a:p>
            <a:pPr algn="just"/>
            <a:endParaRPr lang="es-E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10500" r="32757" b="16959"/>
          <a:stretch>
            <a:fillRect/>
          </a:stretch>
        </p:blipFill>
        <p:spPr bwMode="auto">
          <a:xfrm rot="20760000">
            <a:off x="485140" y="651510"/>
            <a:ext cx="1248410" cy="182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14:hiddenEffects>
            </a:ext>
          </a:extLst>
        </p:spPr>
      </p:pic>
      <p:sp>
        <p:nvSpPr>
          <p:cNvPr id="3" name="CuadroTexto 6"/>
          <p:cNvSpPr txBox="1"/>
          <p:nvPr/>
        </p:nvSpPr>
        <p:spPr>
          <a:xfrm>
            <a:off x="4976495" y="2768600"/>
            <a:ext cx="70739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1600" dirty="0" smtClean="0"/>
              <a:t>Fortalecer </a:t>
            </a:r>
            <a:r>
              <a:rPr lang="es-ES" sz="1600" dirty="0"/>
              <a:t>servicios de cuidados con modalidades de atención que promuevan su autonomía, con enfoque de género e </a:t>
            </a:r>
            <a:r>
              <a:rPr lang="es-ES" sz="1600" dirty="0" err="1"/>
              <a:t>interseccional</a:t>
            </a:r>
            <a:r>
              <a:rPr lang="es-EC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Mejorar el acceso a los </a:t>
            </a:r>
            <a:r>
              <a:rPr lang="es-ES" sz="1600" b="1" dirty="0"/>
              <a:t>servicios de atención de salud </a:t>
            </a:r>
            <a:r>
              <a:rPr lang="es-ES" sz="1600" dirty="0"/>
              <a:t>prioritaria y especializada.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b="1" dirty="0" smtClean="0"/>
              <a:t>Reducir </a:t>
            </a:r>
            <a:r>
              <a:rPr lang="es-ES" sz="1600" b="1" dirty="0"/>
              <a:t>la malnutrición y promover las prácticas de vida saludable.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600" dirty="0"/>
              <a:t>Promover el </a:t>
            </a:r>
            <a:r>
              <a:rPr lang="es-ES" sz="1600" b="1" dirty="0"/>
              <a:t>acceso a la educación y eliminar el </a:t>
            </a:r>
            <a:r>
              <a:rPr lang="es-ES" sz="1600" b="1" dirty="0" smtClean="0"/>
              <a:t>analfabetismo. </a:t>
            </a:r>
            <a:endParaRPr lang="es-ES" sz="1600" dirty="0"/>
          </a:p>
          <a:p>
            <a:pPr marL="342900" indent="-342900">
              <a:buFont typeface="+mj-lt"/>
              <a:buAutoNum type="arabicPeriod"/>
            </a:pPr>
            <a:r>
              <a:rPr lang="es-ES" sz="1600" b="1" dirty="0">
                <a:sym typeface="+mn-ea"/>
              </a:rPr>
              <a:t>Erradicar la mendicidad y atender la situación de calle</a:t>
            </a:r>
            <a:r>
              <a:rPr lang="es-ES" sz="1600" dirty="0">
                <a:sym typeface="+mn-ea"/>
              </a:rPr>
              <a:t> en coordinación con los gobiernos autónomos </a:t>
            </a:r>
            <a:r>
              <a:rPr lang="es-ES" sz="1600" dirty="0" smtClean="0">
                <a:sym typeface="+mn-ea"/>
              </a:rPr>
              <a:t>descentralizados.</a:t>
            </a:r>
            <a:endParaRPr lang="es-ES" sz="1600" dirty="0">
              <a:sym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600" b="1" dirty="0" smtClean="0">
                <a:sym typeface="+mn-ea"/>
              </a:rPr>
              <a:t>Acceso </a:t>
            </a:r>
            <a:r>
              <a:rPr lang="es-ES" sz="1600" b="1" dirty="0">
                <a:sym typeface="+mn-ea"/>
              </a:rPr>
              <a:t>a viviendas </a:t>
            </a:r>
            <a:r>
              <a:rPr lang="es-ES" sz="1600" dirty="0">
                <a:sym typeface="+mn-ea"/>
              </a:rPr>
              <a:t>con servicios dignos, seguras y accesibles</a:t>
            </a:r>
            <a:r>
              <a:rPr lang="es-ES" sz="1600" dirty="0" smtClean="0">
                <a:sym typeface="+mn-ea"/>
              </a:rPr>
              <a:t>.</a:t>
            </a:r>
          </a:p>
          <a:p>
            <a:pPr marL="342900" lvl="0" indent="-342900">
              <a:buAutoNum type="arabicPeriod" startAt="7"/>
            </a:pPr>
            <a:r>
              <a:rPr lang="es-ES" sz="1600" b="1" dirty="0" smtClean="0">
                <a:sym typeface="+mn-ea"/>
              </a:rPr>
              <a:t>Prevenir </a:t>
            </a:r>
            <a:r>
              <a:rPr lang="es-ES" sz="1600" b="1" dirty="0">
                <a:sym typeface="+mn-ea"/>
              </a:rPr>
              <a:t>la </a:t>
            </a:r>
            <a:r>
              <a:rPr lang="es-ES" sz="1600" b="1" dirty="0" smtClean="0">
                <a:sym typeface="+mn-ea"/>
              </a:rPr>
              <a:t>violencia.</a:t>
            </a:r>
          </a:p>
          <a:p>
            <a:pPr marL="342900" lvl="0" indent="-342900">
              <a:buAutoNum type="arabicPeriod" startAt="7"/>
            </a:pPr>
            <a:r>
              <a:rPr lang="es-ES" sz="1600" b="1" dirty="0" smtClean="0">
                <a:sym typeface="+mn-ea"/>
              </a:rPr>
              <a:t>Promover </a:t>
            </a:r>
            <a:r>
              <a:rPr lang="es-ES" sz="1600" b="1" dirty="0">
                <a:sym typeface="+mn-ea"/>
              </a:rPr>
              <a:t>espacios públicos adecuados, incluyentes y de calidad.</a:t>
            </a:r>
            <a:endParaRPr lang="es-ES" sz="1600" b="1" dirty="0"/>
          </a:p>
        </p:txBody>
      </p:sp>
      <p:pic>
        <p:nvPicPr>
          <p:cNvPr id="18434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0000">
            <a:off x="5055870" y="714375"/>
            <a:ext cx="2430780" cy="1800225"/>
          </a:xfrm>
          <a:prstGeom prst="rect">
            <a:avLst/>
          </a:prstGeom>
          <a:noFill/>
          <a:ln w="9525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4" name="1 Rectángulo"/>
          <p:cNvSpPr/>
          <p:nvPr/>
        </p:nvSpPr>
        <p:spPr>
          <a:xfrm>
            <a:off x="1835150" y="1116965"/>
            <a:ext cx="20142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C" sz="1600" b="1" dirty="0"/>
              <a:t>Plan Nacional de Desarrollo 2017–2021</a:t>
            </a:r>
          </a:p>
        </p:txBody>
      </p:sp>
      <p:sp>
        <p:nvSpPr>
          <p:cNvPr id="5" name="1 Rectángulo"/>
          <p:cNvSpPr/>
          <p:nvPr/>
        </p:nvSpPr>
        <p:spPr>
          <a:xfrm>
            <a:off x="7820025" y="1116965"/>
            <a:ext cx="28549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altLang="es-EC" sz="1600" b="1" dirty="0"/>
              <a:t>Agenda Nacional para la Igualdad Intergeneracional</a:t>
            </a:r>
          </a:p>
          <a:p>
            <a:pPr algn="l"/>
            <a:r>
              <a:rPr lang="es-EC" sz="1600" b="1" dirty="0"/>
              <a:t>2017–2021</a:t>
            </a:r>
          </a:p>
        </p:txBody>
      </p:sp>
      <p:sp>
        <p:nvSpPr>
          <p:cNvPr id="100" name="Cuadro de texto 99"/>
          <p:cNvSpPr txBox="1"/>
          <p:nvPr/>
        </p:nvSpPr>
        <p:spPr>
          <a:xfrm>
            <a:off x="8644890" y="220980"/>
            <a:ext cx="31203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/>
            <a:r>
              <a:rPr lang="es-ES" sz="2000" b="1">
                <a:solidFill>
                  <a:schemeClr val="accent1">
                    <a:lumMod val="75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Marco Programático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98" y="0"/>
            <a:ext cx="12187063" cy="6857999"/>
          </a:xfrm>
          <a:prstGeom prst="rect">
            <a:avLst/>
          </a:prstGeom>
        </p:spPr>
      </p:pic>
      <p:sp>
        <p:nvSpPr>
          <p:cNvPr id="16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1917378" y="2294250"/>
          <a:ext cx="4091059" cy="359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-1905" y="2367915"/>
          <a:ext cx="2192020" cy="344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1 Rectángulo redondeado"/>
          <p:cNvSpPr/>
          <p:nvPr/>
        </p:nvSpPr>
        <p:spPr>
          <a:xfrm>
            <a:off x="6524129" y="242058"/>
            <a:ext cx="5397996" cy="465282"/>
          </a:xfrm>
          <a:prstGeom prst="roundRect">
            <a:avLst>
              <a:gd name="adj" fmla="val 0"/>
            </a:avLst>
          </a:prstGeom>
          <a:solidFill>
            <a:srgbClr val="875B4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9034" tIns="49517" rIns="99034" bIns="49517" anchor="ctr"/>
          <a:lstStyle/>
          <a:p>
            <a:pPr algn="ctr" eaLnBrk="1" hangingPunct="1">
              <a:defRPr/>
            </a:pPr>
            <a:r>
              <a:rPr lang="es-EC" sz="2400" b="1" dirty="0" smtClean="0">
                <a:latin typeface="+mj-lt"/>
              </a:rPr>
              <a:t>MISIÓN </a:t>
            </a:r>
            <a:r>
              <a:rPr lang="es-EC" sz="2400" b="1" dirty="0">
                <a:latin typeface="+mj-lt"/>
              </a:rPr>
              <a:t>“MIS MEJORES AÑOS”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35610" y="775335"/>
            <a:ext cx="55245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EC" sz="1600" dirty="0">
                <a:solidFill>
                  <a:srgbClr val="58595B"/>
                </a:solidFill>
              </a:rPr>
              <a:t>Es un Sistema de Protección  Social Integral para personas adultas mayores, que garantiza la realización de sus derechos económicos, sociales y culturales, particularmente de aquellas que se encuentran en mayores condiciones de vulnerabilidad y extrema pobreza.</a:t>
            </a:r>
            <a:r>
              <a:rPr lang="es-EC" altLang="es-EC" sz="16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85" y="1004570"/>
            <a:ext cx="2794000" cy="23698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1160780"/>
            <a:ext cx="2346960" cy="1854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35" y="3226435"/>
            <a:ext cx="2106930" cy="2219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10" y="3205480"/>
            <a:ext cx="3043555" cy="226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62" y="27025"/>
            <a:ext cx="12187063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  <p:sp>
        <p:nvSpPr>
          <p:cNvPr id="9" name="1 Título"/>
          <p:cNvSpPr txBox="1"/>
          <p:nvPr/>
        </p:nvSpPr>
        <p:spPr>
          <a:xfrm>
            <a:off x="4340860" y="0"/>
            <a:ext cx="7526020" cy="969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b="1" dirty="0">
                <a:solidFill>
                  <a:srgbClr val="FFC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Protocolo para la articulación </a:t>
            </a:r>
            <a:r>
              <a:rPr lang="es-EC" sz="2400" b="1" dirty="0">
                <a:solidFill>
                  <a:srgbClr val="FFC000"/>
                </a:solidFill>
                <a:ea typeface="Calibri" charset="0"/>
                <a:cs typeface="+mn-lt"/>
                <a:sym typeface="+mn-ea"/>
              </a:rPr>
              <a:t>de los sistemas locales de protección </a:t>
            </a:r>
            <a:endParaRPr lang="es-EC" sz="2400" b="1" dirty="0">
              <a:solidFill>
                <a:srgbClr val="FFC000"/>
              </a:solidFill>
              <a:latin typeface="Arial" panose="020B0604020202090204" pitchFamily="34" charset="0"/>
              <a:ea typeface="Calibri" charset="0"/>
              <a:cs typeface="+mn-lt"/>
              <a:sym typeface="+mn-ea"/>
            </a:endParaRPr>
          </a:p>
        </p:txBody>
      </p:sp>
      <p:cxnSp>
        <p:nvCxnSpPr>
          <p:cNvPr id="2" name="Conector recto 1"/>
          <p:cNvCxnSpPr/>
          <p:nvPr/>
        </p:nvCxnSpPr>
        <p:spPr>
          <a:xfrm>
            <a:off x="958658" y="2019050"/>
            <a:ext cx="0" cy="320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3255501" y="2923050"/>
            <a:ext cx="3504133" cy="24345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Padre, madre, cuidadoras fallecieron por COVID-19.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Padre, madre, cuidadoras tienen COVID-19. 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AutoNum type="arabicParenR"/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Niñas, niños, adolescentes o personas adultas mayores tienen COVID-19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 </a:t>
            </a:r>
          </a:p>
        </p:txBody>
      </p:sp>
      <p:pic>
        <p:nvPicPr>
          <p:cNvPr id="34" name="Gráfico 33" descr="Centro educativ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32330" y="3456025"/>
            <a:ext cx="908212" cy="908212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7953505" y="4262939"/>
            <a:ext cx="327617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Articulación interinstitucional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Cuidado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, 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p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rotección y garantía de derechos por parte de las instancias competentes</a:t>
            </a:r>
            <a:endParaRPr lang="es-ES_tradnl" sz="1600" dirty="0">
              <a:solidFill>
                <a:schemeClr val="accent1">
                  <a:lumMod val="50000"/>
                </a:schemeClr>
              </a:solidFill>
              <a:cs typeface="Arial" panose="020B0604020202090204" pitchFamily="34" charset="0"/>
            </a:endParaRPr>
          </a:p>
          <a:p>
            <a:pPr>
              <a:spcAft>
                <a:spcPts val="600"/>
              </a:spcAft>
            </a:pPr>
            <a:r>
              <a:rPr lang="es-ES" sz="1600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 </a:t>
            </a:r>
            <a:endParaRPr lang="es-ES_tradnl" sz="1600" dirty="0">
              <a:solidFill>
                <a:schemeClr val="accent1">
                  <a:lumMod val="50000"/>
                </a:schemeClr>
              </a:solidFill>
              <a:cs typeface="Arial" panose="020B060402020209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019406" y="1688068"/>
            <a:ext cx="858571" cy="767437"/>
            <a:chOff x="-1119462" y="86018"/>
            <a:chExt cx="1316736" cy="1176969"/>
          </a:xfrm>
        </p:grpSpPr>
        <p:pic>
          <p:nvPicPr>
            <p:cNvPr id="39" name="Gráfico 38" descr="Paraguas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1119462" y="86018"/>
              <a:ext cx="1316736" cy="982639"/>
            </a:xfrm>
            <a:prstGeom prst="rect">
              <a:avLst/>
            </a:prstGeom>
          </p:spPr>
        </p:pic>
        <p:pic>
          <p:nvPicPr>
            <p:cNvPr id="40" name="Gráfico 39" descr="Niño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-996247" y="280348"/>
              <a:ext cx="982639" cy="982639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 rot="177170">
            <a:off x="7906794" y="1962264"/>
            <a:ext cx="1289311" cy="687600"/>
            <a:chOff x="11392722" y="2196304"/>
            <a:chExt cx="1635272" cy="922947"/>
          </a:xfrm>
        </p:grpSpPr>
        <p:pic>
          <p:nvPicPr>
            <p:cNvPr id="38" name="Gráfico 37" descr="Contrato RTL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2192000" y="2196304"/>
              <a:ext cx="835994" cy="914400"/>
            </a:xfrm>
            <a:prstGeom prst="rect">
              <a:avLst/>
            </a:prstGeom>
          </p:spPr>
        </p:pic>
        <p:pic>
          <p:nvPicPr>
            <p:cNvPr id="41" name="Gráfico 40" descr="Contrato RTL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20491862">
              <a:off x="11392722" y="2204852"/>
              <a:ext cx="835994" cy="914399"/>
            </a:xfrm>
            <a:prstGeom prst="rect">
              <a:avLst/>
            </a:prstGeom>
          </p:spPr>
        </p:pic>
      </p:grpSp>
      <p:sp>
        <p:nvSpPr>
          <p:cNvPr id="43" name="Rectángulo 42"/>
          <p:cNvSpPr/>
          <p:nvPr/>
        </p:nvSpPr>
        <p:spPr>
          <a:xfrm>
            <a:off x="604229" y="978457"/>
            <a:ext cx="1691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Grupos poblacionales a ser atendidos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93400" y="2923050"/>
            <a:ext cx="183455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Niñas, niños, adolescentes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941695" y="2646652"/>
            <a:ext cx="3504132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Medidas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protección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anose="020B060402020209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(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JCPD y Unidades Judiciales)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83598" y="4065380"/>
            <a:ext cx="183455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Personas adultas mayores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a typeface="Calibri" charset="0"/>
                <a:cs typeface="Arial" panose="020B0604020202090204" pitchFamily="34" charset="0"/>
              </a:rPr>
              <a:t> </a:t>
            </a:r>
            <a:endParaRPr lang="es-ES" sz="2000" dirty="0"/>
          </a:p>
        </p:txBody>
      </p:sp>
      <p:sp>
        <p:nvSpPr>
          <p:cNvPr id="19" name="Rectángulo 18"/>
          <p:cNvSpPr/>
          <p:nvPr/>
        </p:nvSpPr>
        <p:spPr>
          <a:xfrm>
            <a:off x="3275257" y="1455357"/>
            <a:ext cx="2624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Casos a atender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340860" y="5431935"/>
            <a:ext cx="2926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que no cuentan con los cuidados, apoyo familiar y pueden enfrentar desprotección </a:t>
            </a:r>
            <a:endParaRPr lang="es-ES" sz="1600" dirty="0"/>
          </a:p>
        </p:txBody>
      </p:sp>
      <p:sp>
        <p:nvSpPr>
          <p:cNvPr id="21" name="Rectángulo 20"/>
          <p:cNvSpPr/>
          <p:nvPr/>
        </p:nvSpPr>
        <p:spPr>
          <a:xfrm>
            <a:off x="7257171" y="1455357"/>
            <a:ext cx="16919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Acciones</a:t>
            </a:r>
          </a:p>
        </p:txBody>
      </p:sp>
      <p:sp>
        <p:nvSpPr>
          <p:cNvPr id="24" name="CuadroTexto 2"/>
          <p:cNvSpPr txBox="1">
            <a:spLocks noChangeArrowheads="1"/>
          </p:cNvSpPr>
          <p:nvPr/>
        </p:nvSpPr>
        <p:spPr bwMode="auto">
          <a:xfrm>
            <a:off x="4134485" y="912136"/>
            <a:ext cx="771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s-EC" b="1" dirty="0">
                <a:solidFill>
                  <a:schemeClr val="accent1">
                    <a:lumMod val="50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Objetivo e intencionalidad del Protocolo</a:t>
            </a:r>
            <a:endParaRPr lang="es-EC" altLang="es-ES" b="1" dirty="0">
              <a:solidFill>
                <a:schemeClr val="accent1">
                  <a:lumMod val="50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2" name="Flecha: cheurón 6"/>
          <p:cNvSpPr/>
          <p:nvPr/>
        </p:nvSpPr>
        <p:spPr>
          <a:xfrm rot="5400000">
            <a:off x="842295" y="1675279"/>
            <a:ext cx="227396" cy="46014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: cheurón 24"/>
          <p:cNvSpPr/>
          <p:nvPr/>
        </p:nvSpPr>
        <p:spPr>
          <a:xfrm rot="5400000">
            <a:off x="3479299" y="1675279"/>
            <a:ext cx="227396" cy="46014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lecha: cheurón 25"/>
          <p:cNvSpPr/>
          <p:nvPr/>
        </p:nvSpPr>
        <p:spPr>
          <a:xfrm rot="5400000">
            <a:off x="7486778" y="1675279"/>
            <a:ext cx="227396" cy="460146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31" name="Conector recto 30"/>
          <p:cNvCxnSpPr/>
          <p:nvPr/>
        </p:nvCxnSpPr>
        <p:spPr>
          <a:xfrm>
            <a:off x="3603710" y="2001128"/>
            <a:ext cx="0" cy="320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7604779" y="2019050"/>
            <a:ext cx="0" cy="320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/>
          <p:cNvSpPr/>
          <p:nvPr/>
        </p:nvSpPr>
        <p:spPr>
          <a:xfrm>
            <a:off x="9431410" y="5283411"/>
            <a:ext cx="2434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accent1">
                    <a:lumMod val="50000"/>
                  </a:schemeClr>
                </a:solidFill>
                <a:cs typeface="Arial" panose="020B0604020202090204" pitchFamily="34" charset="0"/>
              </a:rPr>
              <a:t>Atendiendo normativa nacional e internacional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68" y="0"/>
            <a:ext cx="12187063" cy="6857999"/>
          </a:xfrm>
          <a:prstGeom prst="rect">
            <a:avLst/>
          </a:prstGeom>
        </p:spPr>
      </p:pic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70805" y="1760855"/>
            <a:ext cx="6678930" cy="3335655"/>
          </a:xfrm>
        </p:spPr>
        <p:txBody>
          <a:bodyPr>
            <a:noAutofit/>
          </a:bodyPr>
          <a:lstStyle/>
          <a:p>
            <a:r>
              <a:rPr lang="es-ES" altLang="en-US" sz="2000" b="1" dirty="0"/>
              <a:t>Participación en el Comité de Operaciones de Emergencia (COE)  </a:t>
            </a:r>
            <a:r>
              <a:rPr lang="es-ES" altLang="en-US" sz="2000" dirty="0"/>
              <a:t>para la construcción y aprobación de instrumentos y herramientas especializadas para la atención de la población durante de la emergencia. </a:t>
            </a:r>
          </a:p>
          <a:p>
            <a:pPr marL="0" indent="0">
              <a:buNone/>
            </a:pPr>
            <a:endParaRPr lang="es-ES" altLang="en-US" sz="2000" dirty="0"/>
          </a:p>
          <a:p>
            <a:r>
              <a:rPr lang="es-ES" altLang="en-US" sz="2000" b="1" dirty="0"/>
              <a:t>Socialización, capacitación y seguimiento</a:t>
            </a:r>
            <a:r>
              <a:rPr lang="es-ES" altLang="en-US" sz="2000" dirty="0"/>
              <a:t> en la implementación del Protocolo para la articulación de los Sistemas Locales de Protección de Derechos de niñas, niños, adolescentes y personas adultas mayores en el marco de la emergencia sanitaria COVID-19.</a:t>
            </a:r>
          </a:p>
        </p:txBody>
      </p:sp>
      <p:sp>
        <p:nvSpPr>
          <p:cNvPr id="9" name="1 Título"/>
          <p:cNvSpPr txBox="1"/>
          <p:nvPr/>
        </p:nvSpPr>
        <p:spPr>
          <a:xfrm>
            <a:off x="4087495" y="-6350"/>
            <a:ext cx="7809865" cy="969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b="1" dirty="0">
                <a:solidFill>
                  <a:srgbClr val="FFC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Protocolo para la articulación </a:t>
            </a:r>
            <a:r>
              <a:rPr lang="es-EC" sz="2400" b="1" dirty="0">
                <a:solidFill>
                  <a:srgbClr val="FFC000"/>
                </a:solidFill>
                <a:ea typeface="Calibri" charset="0"/>
                <a:cs typeface="+mn-lt"/>
                <a:sym typeface="+mn-ea"/>
              </a:rPr>
              <a:t>de los sistemas locales de protección </a:t>
            </a:r>
            <a:endParaRPr lang="es-EC" sz="2400" b="1" dirty="0">
              <a:solidFill>
                <a:srgbClr val="FFC000"/>
              </a:solidFill>
              <a:latin typeface="Arial" panose="020B0604020202090204" pitchFamily="34" charset="0"/>
              <a:ea typeface="Calibri" charset="0"/>
              <a:cs typeface="+mn-lt"/>
              <a:sym typeface="+mn-ea"/>
            </a:endParaRPr>
          </a:p>
        </p:txBody>
      </p:sp>
      <p:sp>
        <p:nvSpPr>
          <p:cNvPr id="24" name="CuadroTexto 2"/>
          <p:cNvSpPr txBox="1">
            <a:spLocks noChangeArrowheads="1"/>
          </p:cNvSpPr>
          <p:nvPr/>
        </p:nvSpPr>
        <p:spPr bwMode="auto">
          <a:xfrm>
            <a:off x="4087495" y="962936"/>
            <a:ext cx="7715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s-ES" altLang="es-EC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90204" pitchFamily="34" charset="0"/>
              </a:rPr>
              <a:t>Acciones realizadas por el CNII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25" y="803910"/>
            <a:ext cx="4382770" cy="509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68" y="0"/>
            <a:ext cx="12187063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8225" y="6218788"/>
            <a:ext cx="461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CONSEJO NACIONAL PARA LA </a:t>
            </a:r>
          </a:p>
          <a:p>
            <a:r>
              <a:rPr lang="es-EC" sz="1400" dirty="0">
                <a:solidFill>
                  <a:srgbClr val="76787B"/>
                </a:solidFill>
                <a:latin typeface="Dolce Vita Heavy A Few Extra Po" panose="02000800000000000000" pitchFamily="2" charset="77"/>
              </a:rPr>
              <a:t>IGUALDAD INTERGENERACIONAL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9843032"/>
              </p:ext>
            </p:extLst>
          </p:nvPr>
        </p:nvGraphicFramePr>
        <p:xfrm>
          <a:off x="474345" y="1117600"/>
          <a:ext cx="5744210" cy="4622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3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/>
                        <a:t>Gestión de gobiernos autónomos </a:t>
                      </a:r>
                    </a:p>
                    <a:p>
                      <a:pPr algn="ctr" fontAlgn="ctr"/>
                      <a:r>
                        <a:rPr lang="es-EC" sz="1600" b="1" u="none" strike="noStrike" dirty="0"/>
                        <a:t>descentralizados durante la pandemia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Nro. de Cantones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/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255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s-EC" sz="1400" u="none" strike="noStrike" dirty="0"/>
                        <a:t>Consejos Cantonales de Protección de Derechos que integran los COE cantonales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s-EC" sz="1400" u="none" strike="noStrike" dirty="0" smtClean="0"/>
                        <a:t>132</a:t>
                      </a:r>
                      <a:r>
                        <a:rPr lang="es-ES" altLang="es-EC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r>
                        <a:rPr lang="es-ES" altLang="es-EC" sz="1400" u="none" strike="noStrike" dirty="0" smtClean="0"/>
                        <a:t> </a:t>
                      </a:r>
                      <a:endParaRPr lang="es-ES" altLang="es-EC" sz="1400" u="none" strike="noStrike" dirty="0"/>
                    </a:p>
                    <a:p>
                      <a:pPr algn="ctr" fontAlgn="ctr"/>
                      <a:r>
                        <a:rPr lang="es-ES" altLang="es-EC" sz="1400" u="none" strike="noStrike" dirty="0"/>
                        <a:t>(66%)</a:t>
                      </a:r>
                      <a:endParaRPr lang="es-ES" altLang="es-EC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s-EC" sz="1400" u="none" strike="noStrike" dirty="0"/>
                        <a:t>GAD cantonales que han emitido normativas para la atención de la  población durante la emergencia  sanitaria por COVID-19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s-EC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117**</a:t>
                      </a:r>
                      <a:endParaRPr lang="es-ES" altLang="es-EC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alt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(52,94%)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/>
                        <a:t>Espacios de atención o centros de aislamiento temporal para la protección de niñas, niños, adolescentes y personas adultas mayores  </a:t>
                      </a:r>
                      <a:r>
                        <a:rPr lang="es-ES" altLang="es-EC" sz="1400" u="none" strike="noStrike" dirty="0"/>
                        <a:t>(</a:t>
                      </a:r>
                      <a:r>
                        <a:rPr lang="es-EC" sz="1400" u="none" strike="noStrike" dirty="0"/>
                        <a:t>COVID 19) implementados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altLang="es-EC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92**</a:t>
                      </a:r>
                      <a:endParaRPr lang="es-ES" altLang="es-EC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s-ES" alt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(41,63%)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96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C" altLang="en-US" sz="1400" u="none" strike="noStrike" dirty="0"/>
                        <a:t>Juntas y Consejos Cantonales que implementaron el “Protocolo para la articulación de los Sistemas Locales de Protección de Derechos de niñas, niños,  adolescentes y personas adultas mayores en el marco de la emergencia sanitaria COVID-19”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altLang="es-EC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122**</a:t>
                      </a:r>
                      <a:endParaRPr lang="es-ES" altLang="es-EC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s-ES" altLang="es-EC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(55,20%)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14 Rectángulo"/>
          <p:cNvSpPr/>
          <p:nvPr/>
        </p:nvSpPr>
        <p:spPr>
          <a:xfrm>
            <a:off x="6605129" y="4838545"/>
            <a:ext cx="4905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Notas:</a:t>
            </a:r>
          </a:p>
          <a:p>
            <a:r>
              <a:rPr lang="es-ES" altLang="es-EC" sz="1200" dirty="0" smtClean="0">
                <a:solidFill>
                  <a:srgbClr val="000000"/>
                </a:solidFill>
              </a:rPr>
              <a:t>* En relación a laos 200 cantones conformados.</a:t>
            </a:r>
            <a:endParaRPr lang="es-EC" sz="1200" dirty="0"/>
          </a:p>
          <a:p>
            <a:r>
              <a:rPr lang="es-EC" sz="1200" dirty="0" smtClean="0"/>
              <a:t>*</a:t>
            </a:r>
            <a:r>
              <a:rPr lang="es-ES" altLang="es-EC" sz="1200" dirty="0">
                <a:solidFill>
                  <a:srgbClr val="000000"/>
                </a:solidFill>
              </a:rPr>
              <a:t>*</a:t>
            </a:r>
            <a:r>
              <a:rPr lang="es-EC" sz="1200" dirty="0" smtClean="0"/>
              <a:t> </a:t>
            </a:r>
            <a:r>
              <a:rPr lang="es-EC" sz="1200" dirty="0"/>
              <a:t>En relación a los 221 cantones del país.</a:t>
            </a:r>
          </a:p>
          <a:p>
            <a:r>
              <a:rPr lang="es-ES" altLang="es-EC" sz="1200" dirty="0"/>
              <a:t>Fuente: GAD, 2020. Elaboración: CNII, 2020 </a:t>
            </a:r>
          </a:p>
        </p:txBody>
      </p:sp>
      <p:sp>
        <p:nvSpPr>
          <p:cNvPr id="2" name="Marcador de posición de contenido 1"/>
          <p:cNvSpPr>
            <a:spLocks noGrp="1"/>
          </p:cNvSpPr>
          <p:nvPr>
            <p:ph idx="1"/>
          </p:nvPr>
        </p:nvSpPr>
        <p:spPr>
          <a:xfrm>
            <a:off x="6646545" y="2431415"/>
            <a:ext cx="5250815" cy="1994535"/>
          </a:xfrm>
        </p:spPr>
        <p:txBody>
          <a:bodyPr>
            <a:noAutofit/>
          </a:bodyPr>
          <a:lstStyle/>
          <a:p>
            <a:pPr algn="l"/>
            <a:r>
              <a:rPr lang="es-ES" altLang="en-US" sz="2000" b="1" dirty="0"/>
              <a:t>Asistencia técnica y acompañamiento</a:t>
            </a:r>
            <a:r>
              <a:rPr lang="es-ES" altLang="en-US" sz="2000" dirty="0"/>
              <a:t> a los Gobiernos Autónomos Descentralizados (GAD), Consejos Cantonales de Protección de Derechos (CCPD), Juntas Cantonales de Protección de Derechos (JCPD) y otros organismos locales para que en el marco de la emergencia se atienda y proteja a los grupos generacionales.</a:t>
            </a:r>
          </a:p>
          <a:p>
            <a:pPr marL="0" indent="0" algn="l">
              <a:buNone/>
            </a:pPr>
            <a:endParaRPr lang="es-ES" altLang="en-US" sz="2000" dirty="0"/>
          </a:p>
          <a:p>
            <a:pPr algn="l"/>
            <a:endParaRPr lang="es-ES" altLang="en-US" sz="2000" dirty="0"/>
          </a:p>
        </p:txBody>
      </p:sp>
      <p:sp>
        <p:nvSpPr>
          <p:cNvPr id="4" name="1 Título"/>
          <p:cNvSpPr txBox="1"/>
          <p:nvPr/>
        </p:nvSpPr>
        <p:spPr>
          <a:xfrm>
            <a:off x="4087495" y="148590"/>
            <a:ext cx="7809865" cy="9690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b="1" dirty="0">
                <a:solidFill>
                  <a:srgbClr val="FFC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Protocolo para la articulación </a:t>
            </a:r>
            <a:r>
              <a:rPr lang="es-EC" sz="2400" b="1" dirty="0">
                <a:solidFill>
                  <a:srgbClr val="FFC000"/>
                </a:solidFill>
                <a:ea typeface="Calibri" charset="0"/>
                <a:cs typeface="+mn-lt"/>
                <a:sym typeface="+mn-ea"/>
              </a:rPr>
              <a:t>de los sistemas locales de protección </a:t>
            </a:r>
            <a:endParaRPr lang="es-EC" sz="2400" b="1" dirty="0">
              <a:solidFill>
                <a:srgbClr val="FFC000"/>
              </a:solidFill>
              <a:latin typeface="Arial" panose="020B0604020202090204" pitchFamily="34" charset="0"/>
              <a:ea typeface="Calibri" charset="0"/>
              <a:cs typeface="+mn-lt"/>
              <a:sym typeface="+mn-ea"/>
            </a:endParaRPr>
          </a:p>
        </p:txBody>
      </p:sp>
      <p:sp>
        <p:nvSpPr>
          <p:cNvPr id="24" name="CuadroTexto 2"/>
          <p:cNvSpPr txBox="1">
            <a:spLocks noChangeArrowheads="1"/>
          </p:cNvSpPr>
          <p:nvPr/>
        </p:nvSpPr>
        <p:spPr bwMode="auto">
          <a:xfrm>
            <a:off x="4182110" y="1117876"/>
            <a:ext cx="7715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/>
            <a:r>
              <a:rPr lang="es-ES" altLang="es-EC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90204" pitchFamily="34" charset="0"/>
              </a:rPr>
              <a:t>Acciones realizadas por el CNII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e61405-8f73-4265-8b24-c69596775bb3}"/>
</p:tagLst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square">
        <a:spAutoFit/>
      </a:bodyPr>
      <a:lstStyle>
        <a:defPPr indent="0" algn="l">
          <a:buNone/>
          <a:defRPr sz="1400" b="0">
            <a:latin typeface="Helvetica" charset="0"/>
            <a:cs typeface="Helvetic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67939E49F43488880277401A25400" ma:contentTypeVersion="18" ma:contentTypeDescription="Create a new document." ma:contentTypeScope="" ma:versionID="16d2e6c5154ff5c7f15ac8e94b96c307">
  <xsd:schema xmlns:xsd="http://www.w3.org/2001/XMLSchema" xmlns:xs="http://www.w3.org/2001/XMLSchema" xmlns:p="http://schemas.microsoft.com/office/2006/metadata/properties" xmlns:ns2="21881cb0-6faf-4934-ab2e-9444b6008124" xmlns:ns3="b49397d3-2376-4764-9b34-2b39112a7e40" targetNamespace="http://schemas.microsoft.com/office/2006/metadata/properties" ma:root="true" ma:fieldsID="004dbb6b144c9b03ee342eeccfbdb3a1" ns2:_="" ns3:_="">
    <xsd:import namespace="21881cb0-6faf-4934-ab2e-9444b6008124"/>
    <xsd:import namespace="b49397d3-2376-4764-9b34-2b39112a7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no_x002e_" minOccurs="0"/>
                <xsd:element ref="ns3:Date" minOccurs="0"/>
                <xsd:element ref="ns3:_x0072_nq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81cb0-6faf-4934-ab2e-9444b60081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397d3-2376-4764-9b34-2b39112a7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" ma:index="20" nillable="true" ma:displayName="no." ma:format="Dropdown" ma:internalName="no_x002e_" ma:percentage="FALSE">
      <xsd:simpleType>
        <xsd:restriction base="dms:Number"/>
      </xsd:simpleType>
    </xsd:element>
    <xsd:element name="Date" ma:index="21" nillable="true" ma:displayName="Date" ma:format="DateTime" ma:internalName="Date">
      <xsd:simpleType>
        <xsd:restriction base="dms:DateTime"/>
      </xsd:simpleType>
    </xsd:element>
    <xsd:element name="_x0072_nq9" ma:index="22" nillable="true" ma:displayName="Date and time" ma:internalName="_x0072_nq9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b49397d3-2376-4764-9b34-2b39112a7e40" xsi:nil="true"/>
    <no_x002e_ xmlns="b49397d3-2376-4764-9b34-2b39112a7e40" xsi:nil="true"/>
    <_x0072_nq9 xmlns="b49397d3-2376-4764-9b34-2b39112a7e40" xsi:nil="true"/>
  </documentManagement>
</p:properties>
</file>

<file path=customXml/itemProps1.xml><?xml version="1.0" encoding="utf-8"?>
<ds:datastoreItem xmlns:ds="http://schemas.openxmlformats.org/officeDocument/2006/customXml" ds:itemID="{B7CE1839-54C8-441A-9F73-F518AA94A22C}"/>
</file>

<file path=customXml/itemProps2.xml><?xml version="1.0" encoding="utf-8"?>
<ds:datastoreItem xmlns:ds="http://schemas.openxmlformats.org/officeDocument/2006/customXml" ds:itemID="{7C47193D-07AD-48B3-87FE-15F01A1719F0}"/>
</file>

<file path=customXml/itemProps3.xml><?xml version="1.0" encoding="utf-8"?>
<ds:datastoreItem xmlns:ds="http://schemas.openxmlformats.org/officeDocument/2006/customXml" ds:itemID="{C9587714-D8BA-4C43-A45B-9E62330E690B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1314</Words>
  <Application>Microsoft Office PowerPoint</Application>
  <PresentationFormat>Panorámica</PresentationFormat>
  <Paragraphs>149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Bold</vt:lpstr>
      <vt:lpstr>Arial Regular</vt:lpstr>
      <vt:lpstr>Calibri</vt:lpstr>
      <vt:lpstr>Calibri Light</vt:lpstr>
      <vt:lpstr>Cambria</vt:lpstr>
      <vt:lpstr>Dolce Vita Heavy A Few Extra Po</vt:lpstr>
      <vt:lpstr>Helvetica Neue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grace</dc:creator>
  <cp:lastModifiedBy>MA GABRIELA ALARCON</cp:lastModifiedBy>
  <cp:revision>9</cp:revision>
  <dcterms:created xsi:type="dcterms:W3CDTF">2021-03-25T06:33:41Z</dcterms:created>
  <dcterms:modified xsi:type="dcterms:W3CDTF">2021-03-25T13:55:24Z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3082-3.1.1.5096</vt:lpwstr>
  </property>
  <property fmtid="{D5CDD505-2E9C-101B-9397-08002B2CF9AE}" pid="3" name="ContentTypeId">
    <vt:lpwstr>0x01010098E67939E49F43488880277401A25400</vt:lpwstr>
  </property>
</Properties>
</file>